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7"/>
  </p:notesMasterIdLst>
  <p:sldIdLst>
    <p:sldId id="256" r:id="rId2"/>
    <p:sldId id="258" r:id="rId3"/>
    <p:sldId id="257" r:id="rId4"/>
    <p:sldId id="259" r:id="rId5"/>
    <p:sldId id="283" r:id="rId6"/>
    <p:sldId id="282" r:id="rId7"/>
    <p:sldId id="284" r:id="rId8"/>
    <p:sldId id="285" r:id="rId9"/>
    <p:sldId id="286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6" r:id="rId18"/>
    <p:sldId id="298" r:id="rId19"/>
    <p:sldId id="300" r:id="rId20"/>
    <p:sldId id="301" r:id="rId21"/>
    <p:sldId id="302" r:id="rId22"/>
    <p:sldId id="303" r:id="rId23"/>
    <p:sldId id="304" r:id="rId24"/>
    <p:sldId id="281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  <p:sldId id="268" r:id="rId34"/>
    <p:sldId id="269" r:id="rId35"/>
    <p:sldId id="270" r:id="rId36"/>
    <p:sldId id="271" r:id="rId37"/>
    <p:sldId id="272" r:id="rId38"/>
    <p:sldId id="273" r:id="rId39"/>
    <p:sldId id="274" r:id="rId40"/>
    <p:sldId id="275" r:id="rId41"/>
    <p:sldId id="276" r:id="rId42"/>
    <p:sldId id="277" r:id="rId43"/>
    <p:sldId id="278" r:id="rId44"/>
    <p:sldId id="279" r:id="rId45"/>
    <p:sldId id="280" r:id="rId46"/>
  </p:sldIdLst>
  <p:sldSz cx="18288000" cy="10287000"/>
  <p:notesSz cx="6858000" cy="9144000"/>
  <p:embeddedFontLst>
    <p:embeddedFont>
      <p:font typeface="Arimo" panose="020B0604020202020204" charset="0"/>
      <p:regular r:id="rId48"/>
    </p:embeddedFon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Glacial Indifference" panose="020B0604020202020204" charset="0"/>
      <p:regular r:id="rId53"/>
    </p:embeddedFont>
    <p:embeddedFont>
      <p:font typeface="Glacial Indifference Bold" panose="020B0604020202020204" charset="0"/>
      <p:regular r:id="rId54"/>
    </p:embeddedFont>
    <p:embeddedFont>
      <p:font typeface="VT323" panose="020B0604020202020204" charset="0"/>
      <p:regular r:id="rId5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. Titre" id="{27B8A7A0-9E8C-4BF3-9903-CC69B09DC475}">
          <p14:sldIdLst>
            <p14:sldId id="256"/>
            <p14:sldId id="258"/>
          </p14:sldIdLst>
        </p14:section>
        <p14:section name="1. Introduction" id="{6C549C38-7841-48C9-BEEA-8AF1D649CB90}">
          <p14:sldIdLst>
            <p14:sldId id="257"/>
          </p14:sldIdLst>
        </p14:section>
        <p14:section name="2. Composant" id="{4C59682E-DE9F-491B-BD1B-A4B13F34F6BB}">
          <p14:sldIdLst>
            <p14:sldId id="259"/>
          </p14:sldIdLst>
        </p14:section>
        <p14:section name="3. Composant - State" id="{C5769F06-F3DF-45AE-A50E-698F3FE3A9A4}">
          <p14:sldIdLst>
            <p14:sldId id="283"/>
            <p14:sldId id="282"/>
            <p14:sldId id="284"/>
            <p14:sldId id="285"/>
          </p14:sldIdLst>
        </p14:section>
        <p14:section name="4. React Developer Tools" id="{7DF88F89-A86C-4632-8915-3BF1740A86F8}">
          <p14:sldIdLst>
            <p14:sldId id="286"/>
          </p14:sldIdLst>
        </p14:section>
        <p14:section name="5. DOM Events" id="{BBF59565-602D-4D57-A37E-66AF36A2B231}">
          <p14:sldIdLst>
            <p14:sldId id="288"/>
          </p14:sldIdLst>
        </p14:section>
        <p14:section name="6. Function scope + setState" id="{A6996084-461D-4B2E-A8F3-EE5C2C8EF737}">
          <p14:sldIdLst>
            <p14:sldId id="289"/>
          </p14:sldIdLst>
        </p14:section>
        <p14:section name="7. Form submit + input" id="{A75D2E5F-673C-4579-A87A-74CBD6B7FC1F}">
          <p14:sldIdLst>
            <p14:sldId id="290"/>
          </p14:sldIdLst>
        </p14:section>
        <p14:section name="8. Validation des forms" id="{6FAA25CC-640D-47D8-878B-23D23B72C3D7}">
          <p14:sldIdLst>
            <p14:sldId id="291"/>
          </p14:sldIdLst>
        </p14:section>
        <p14:section name="9. First app" id="{C0AF4F37-44A4-4AAF-AB74-E019A5945782}">
          <p14:sldIdLst>
            <p14:sldId id="292"/>
          </p14:sldIdLst>
        </p14:section>
        <p14:section name="10. Create React App - Toolchain" id="{A80B32E8-0DF5-4E2E-B388-EFABA027AE27}">
          <p14:sldIdLst>
            <p14:sldId id="293"/>
            <p14:sldId id="294"/>
          </p14:sldIdLst>
        </p14:section>
        <p14:section name="11. Single Page Apps" id="{E8F25E77-A9A8-42B2-9DB2-2530BB789143}">
          <p14:sldIdLst>
            <p14:sldId id="296"/>
            <p14:sldId id="298"/>
            <p14:sldId id="300"/>
            <p14:sldId id="301"/>
            <p14:sldId id="302"/>
            <p14:sldId id="303"/>
          </p14:sldIdLst>
        </p14:section>
        <p14:section name="12. Components" id="{FE2850B7-A43F-4D1A-84FD-81D1CD6ADF7D}">
          <p14:sldIdLst>
            <p14:sldId id="304"/>
          </p14:sldIdLst>
        </p14:section>
        <p14:section name="Templates" id="{222F8F71-8A17-4986-B6E0-79640B1069DD}">
          <p14:sldIdLst>
            <p14:sldId id="281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34"/>
    <a:srgbClr val="1AAE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1301" autoAdjust="0"/>
  </p:normalViewPr>
  <p:slideViewPr>
    <p:cSldViewPr>
      <p:cViewPr varScale="1">
        <p:scale>
          <a:sx n="54" d="100"/>
          <a:sy n="54" d="100"/>
        </p:scale>
        <p:origin x="1180" y="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49FF6C-F442-4AD9-AEFD-4E6D6525300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BE"/>
        </a:p>
      </dgm:t>
    </dgm:pt>
    <dgm:pt modelId="{16CCFB06-45AF-40B5-9F5A-DB2DBCE60967}">
      <dgm:prSet phldrT="[Text]"/>
      <dgm:spPr/>
      <dgm:t>
        <a:bodyPr/>
        <a:lstStyle/>
        <a:p>
          <a:r>
            <a:rPr lang="fr-BE" dirty="0"/>
            <a:t>App.js</a:t>
          </a:r>
          <a:br>
            <a:rPr lang="fr-BE" dirty="0"/>
          </a:br>
          <a:r>
            <a:rPr lang="fr-BE" dirty="0"/>
            <a:t>(Racine)</a:t>
          </a:r>
        </a:p>
      </dgm:t>
    </dgm:pt>
    <dgm:pt modelId="{F9DAD27F-FABE-449A-BC43-422A9C756C1A}" type="parTrans" cxnId="{1503E644-5421-45AA-A480-98105CB63A6B}">
      <dgm:prSet/>
      <dgm:spPr/>
      <dgm:t>
        <a:bodyPr/>
        <a:lstStyle/>
        <a:p>
          <a:endParaRPr lang="fr-BE"/>
        </a:p>
      </dgm:t>
    </dgm:pt>
    <dgm:pt modelId="{27AC87E9-6B44-47A8-B9E2-EC20CE35D6C1}" type="sibTrans" cxnId="{1503E644-5421-45AA-A480-98105CB63A6B}">
      <dgm:prSet/>
      <dgm:spPr/>
      <dgm:t>
        <a:bodyPr/>
        <a:lstStyle/>
        <a:p>
          <a:endParaRPr lang="fr-BE"/>
        </a:p>
      </dgm:t>
    </dgm:pt>
    <dgm:pt modelId="{81D863B2-FFA0-4D54-BEAE-1DC3C6CA04AE}" type="asst">
      <dgm:prSet phldrT="[Text]"/>
      <dgm:spPr/>
      <dgm:t>
        <a:bodyPr/>
        <a:lstStyle/>
        <a:p>
          <a:r>
            <a:rPr lang="fr-BE" dirty="0"/>
            <a:t>Header.js</a:t>
          </a:r>
        </a:p>
      </dgm:t>
    </dgm:pt>
    <dgm:pt modelId="{881C7378-BA86-41D2-BEE5-954A8FB5DB76}" type="parTrans" cxnId="{E455169C-237B-4155-A41A-B40A9FB87549}">
      <dgm:prSet/>
      <dgm:spPr/>
      <dgm:t>
        <a:bodyPr/>
        <a:lstStyle/>
        <a:p>
          <a:endParaRPr lang="fr-BE"/>
        </a:p>
      </dgm:t>
    </dgm:pt>
    <dgm:pt modelId="{B5BB75E5-5116-4785-B82F-023ADFF1B99F}" type="sibTrans" cxnId="{E455169C-237B-4155-A41A-B40A9FB87549}">
      <dgm:prSet/>
      <dgm:spPr/>
      <dgm:t>
        <a:bodyPr/>
        <a:lstStyle/>
        <a:p>
          <a:endParaRPr lang="fr-BE"/>
        </a:p>
      </dgm:t>
    </dgm:pt>
    <dgm:pt modelId="{DB1AEB24-8A93-4D6C-A7CD-2266650B4FE0}" type="asst">
      <dgm:prSet phldrT="[Text]"/>
      <dgm:spPr/>
      <dgm:t>
        <a:bodyPr/>
        <a:lstStyle/>
        <a:p>
          <a:r>
            <a:rPr lang="fr-BE" dirty="0"/>
            <a:t>Main.js</a:t>
          </a:r>
        </a:p>
      </dgm:t>
    </dgm:pt>
    <dgm:pt modelId="{523C11D6-E3ED-4290-83D1-D521B0C0382D}" type="parTrans" cxnId="{678D9CCB-D6DB-4AC1-ADE6-CEA760EBD3D0}">
      <dgm:prSet/>
      <dgm:spPr/>
      <dgm:t>
        <a:bodyPr/>
        <a:lstStyle/>
        <a:p>
          <a:endParaRPr lang="fr-BE"/>
        </a:p>
      </dgm:t>
    </dgm:pt>
    <dgm:pt modelId="{3539738B-2D94-4029-B688-BBA97778C1C5}" type="sibTrans" cxnId="{678D9CCB-D6DB-4AC1-ADE6-CEA760EBD3D0}">
      <dgm:prSet/>
      <dgm:spPr/>
      <dgm:t>
        <a:bodyPr/>
        <a:lstStyle/>
        <a:p>
          <a:endParaRPr lang="fr-BE"/>
        </a:p>
      </dgm:t>
    </dgm:pt>
    <dgm:pt modelId="{F59DA72A-D322-4A91-BC61-8ACE4546D52D}" type="pres">
      <dgm:prSet presAssocID="{4249FF6C-F442-4AD9-AEFD-4E6D6525300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5875D45-283B-4FDA-97B0-BE36E84D536C}" type="pres">
      <dgm:prSet presAssocID="{16CCFB06-45AF-40B5-9F5A-DB2DBCE60967}" presName="hierRoot1" presStyleCnt="0">
        <dgm:presLayoutVars>
          <dgm:hierBranch val="init"/>
        </dgm:presLayoutVars>
      </dgm:prSet>
      <dgm:spPr/>
    </dgm:pt>
    <dgm:pt modelId="{A4EDAD4E-863F-4962-A338-099E02A16C35}" type="pres">
      <dgm:prSet presAssocID="{16CCFB06-45AF-40B5-9F5A-DB2DBCE60967}" presName="rootComposite1" presStyleCnt="0"/>
      <dgm:spPr/>
    </dgm:pt>
    <dgm:pt modelId="{4B215E8E-E93E-43EC-9798-79014327158C}" type="pres">
      <dgm:prSet presAssocID="{16CCFB06-45AF-40B5-9F5A-DB2DBCE60967}" presName="rootText1" presStyleLbl="node0" presStyleIdx="0" presStyleCnt="1">
        <dgm:presLayoutVars>
          <dgm:chPref val="3"/>
        </dgm:presLayoutVars>
      </dgm:prSet>
      <dgm:spPr/>
    </dgm:pt>
    <dgm:pt modelId="{AE9C5E16-F807-4A6A-8BE9-C9CE85E6DF25}" type="pres">
      <dgm:prSet presAssocID="{16CCFB06-45AF-40B5-9F5A-DB2DBCE60967}" presName="rootConnector1" presStyleLbl="node1" presStyleIdx="0" presStyleCnt="0"/>
      <dgm:spPr/>
    </dgm:pt>
    <dgm:pt modelId="{9CABE7DF-4518-4610-BD2E-C0E30314420E}" type="pres">
      <dgm:prSet presAssocID="{16CCFB06-45AF-40B5-9F5A-DB2DBCE60967}" presName="hierChild2" presStyleCnt="0"/>
      <dgm:spPr/>
    </dgm:pt>
    <dgm:pt modelId="{76EFBEAE-C2C0-4366-B756-22FA827AF1AD}" type="pres">
      <dgm:prSet presAssocID="{16CCFB06-45AF-40B5-9F5A-DB2DBCE60967}" presName="hierChild3" presStyleCnt="0"/>
      <dgm:spPr/>
    </dgm:pt>
    <dgm:pt modelId="{F4A9EEEF-F400-4BEF-8A38-F2D2AA866AAB}" type="pres">
      <dgm:prSet presAssocID="{881C7378-BA86-41D2-BEE5-954A8FB5DB76}" presName="Name111" presStyleLbl="parChTrans1D2" presStyleIdx="0" presStyleCnt="2"/>
      <dgm:spPr/>
    </dgm:pt>
    <dgm:pt modelId="{A7630A73-E48A-4B61-8C23-BBEF8AE6C863}" type="pres">
      <dgm:prSet presAssocID="{81D863B2-FFA0-4D54-BEAE-1DC3C6CA04AE}" presName="hierRoot3" presStyleCnt="0">
        <dgm:presLayoutVars>
          <dgm:hierBranch val="init"/>
        </dgm:presLayoutVars>
      </dgm:prSet>
      <dgm:spPr/>
    </dgm:pt>
    <dgm:pt modelId="{650E7A53-45D3-4356-A029-21180B36C9EE}" type="pres">
      <dgm:prSet presAssocID="{81D863B2-FFA0-4D54-BEAE-1DC3C6CA04AE}" presName="rootComposite3" presStyleCnt="0"/>
      <dgm:spPr/>
    </dgm:pt>
    <dgm:pt modelId="{7F159134-BB3C-4B58-9FBD-56F56877CAF5}" type="pres">
      <dgm:prSet presAssocID="{81D863B2-FFA0-4D54-BEAE-1DC3C6CA04AE}" presName="rootText3" presStyleLbl="asst1" presStyleIdx="0" presStyleCnt="2">
        <dgm:presLayoutVars>
          <dgm:chPref val="3"/>
        </dgm:presLayoutVars>
      </dgm:prSet>
      <dgm:spPr/>
    </dgm:pt>
    <dgm:pt modelId="{FF793996-1B33-464C-9BAB-CC749C19F7AB}" type="pres">
      <dgm:prSet presAssocID="{81D863B2-FFA0-4D54-BEAE-1DC3C6CA04AE}" presName="rootConnector3" presStyleLbl="asst1" presStyleIdx="0" presStyleCnt="2"/>
      <dgm:spPr/>
    </dgm:pt>
    <dgm:pt modelId="{B6F7DF0E-C716-49B0-8CDE-A0A3AF3CE28E}" type="pres">
      <dgm:prSet presAssocID="{81D863B2-FFA0-4D54-BEAE-1DC3C6CA04AE}" presName="hierChild6" presStyleCnt="0"/>
      <dgm:spPr/>
    </dgm:pt>
    <dgm:pt modelId="{1C43A387-DF27-414B-9E86-EE6DB300B4FF}" type="pres">
      <dgm:prSet presAssocID="{81D863B2-FFA0-4D54-BEAE-1DC3C6CA04AE}" presName="hierChild7" presStyleCnt="0"/>
      <dgm:spPr/>
    </dgm:pt>
    <dgm:pt modelId="{056D3795-E91C-4036-B969-DF05A196C8D1}" type="pres">
      <dgm:prSet presAssocID="{523C11D6-E3ED-4290-83D1-D521B0C0382D}" presName="Name111" presStyleLbl="parChTrans1D2" presStyleIdx="1" presStyleCnt="2"/>
      <dgm:spPr/>
    </dgm:pt>
    <dgm:pt modelId="{C0607FAC-D163-4859-BA14-0CD8A740E0B0}" type="pres">
      <dgm:prSet presAssocID="{DB1AEB24-8A93-4D6C-A7CD-2266650B4FE0}" presName="hierRoot3" presStyleCnt="0">
        <dgm:presLayoutVars>
          <dgm:hierBranch val="init"/>
        </dgm:presLayoutVars>
      </dgm:prSet>
      <dgm:spPr/>
    </dgm:pt>
    <dgm:pt modelId="{AD0CEF7F-DAF0-4D65-95AC-CACBA5EBA7B9}" type="pres">
      <dgm:prSet presAssocID="{DB1AEB24-8A93-4D6C-A7CD-2266650B4FE0}" presName="rootComposite3" presStyleCnt="0"/>
      <dgm:spPr/>
    </dgm:pt>
    <dgm:pt modelId="{AED484DA-C5C0-4B64-B159-C5C0BB601186}" type="pres">
      <dgm:prSet presAssocID="{DB1AEB24-8A93-4D6C-A7CD-2266650B4FE0}" presName="rootText3" presStyleLbl="asst1" presStyleIdx="1" presStyleCnt="2">
        <dgm:presLayoutVars>
          <dgm:chPref val="3"/>
        </dgm:presLayoutVars>
      </dgm:prSet>
      <dgm:spPr/>
    </dgm:pt>
    <dgm:pt modelId="{D6AEB299-1546-4A8D-B018-49AB2FD554F3}" type="pres">
      <dgm:prSet presAssocID="{DB1AEB24-8A93-4D6C-A7CD-2266650B4FE0}" presName="rootConnector3" presStyleLbl="asst1" presStyleIdx="1" presStyleCnt="2"/>
      <dgm:spPr/>
    </dgm:pt>
    <dgm:pt modelId="{FD710C20-D886-4544-BFCE-BB566A5CA4A5}" type="pres">
      <dgm:prSet presAssocID="{DB1AEB24-8A93-4D6C-A7CD-2266650B4FE0}" presName="hierChild6" presStyleCnt="0"/>
      <dgm:spPr/>
    </dgm:pt>
    <dgm:pt modelId="{B78703D1-C3CD-44E4-BD62-C06E5C20D133}" type="pres">
      <dgm:prSet presAssocID="{DB1AEB24-8A93-4D6C-A7CD-2266650B4FE0}" presName="hierChild7" presStyleCnt="0"/>
      <dgm:spPr/>
    </dgm:pt>
  </dgm:ptLst>
  <dgm:cxnLst>
    <dgm:cxn modelId="{CCF6D802-2115-4EE2-B8AB-AA126CC07E67}" type="presOf" srcId="{81D863B2-FFA0-4D54-BEAE-1DC3C6CA04AE}" destId="{7F159134-BB3C-4B58-9FBD-56F56877CAF5}" srcOrd="0" destOrd="0" presId="urn:microsoft.com/office/officeart/2005/8/layout/orgChart1"/>
    <dgm:cxn modelId="{62F1820F-6B10-4145-B119-1BB78D34A7D2}" type="presOf" srcId="{881C7378-BA86-41D2-BEE5-954A8FB5DB76}" destId="{F4A9EEEF-F400-4BEF-8A38-F2D2AA866AAB}" srcOrd="0" destOrd="0" presId="urn:microsoft.com/office/officeart/2005/8/layout/orgChart1"/>
    <dgm:cxn modelId="{AD85C31C-B1A4-44CB-BA7A-0C53C3011815}" type="presOf" srcId="{DB1AEB24-8A93-4D6C-A7CD-2266650B4FE0}" destId="{D6AEB299-1546-4A8D-B018-49AB2FD554F3}" srcOrd="1" destOrd="0" presId="urn:microsoft.com/office/officeart/2005/8/layout/orgChart1"/>
    <dgm:cxn modelId="{D2AE8920-785B-44D5-8131-AA277661B8C0}" type="presOf" srcId="{81D863B2-FFA0-4D54-BEAE-1DC3C6CA04AE}" destId="{FF793996-1B33-464C-9BAB-CC749C19F7AB}" srcOrd="1" destOrd="0" presId="urn:microsoft.com/office/officeart/2005/8/layout/orgChart1"/>
    <dgm:cxn modelId="{3C262634-7D9D-4106-B560-57C98BB7DB71}" type="presOf" srcId="{523C11D6-E3ED-4290-83D1-D521B0C0382D}" destId="{056D3795-E91C-4036-B969-DF05A196C8D1}" srcOrd="0" destOrd="0" presId="urn:microsoft.com/office/officeart/2005/8/layout/orgChart1"/>
    <dgm:cxn modelId="{1503E644-5421-45AA-A480-98105CB63A6B}" srcId="{4249FF6C-F442-4AD9-AEFD-4E6D65253008}" destId="{16CCFB06-45AF-40B5-9F5A-DB2DBCE60967}" srcOrd="0" destOrd="0" parTransId="{F9DAD27F-FABE-449A-BC43-422A9C756C1A}" sibTransId="{27AC87E9-6B44-47A8-B9E2-EC20CE35D6C1}"/>
    <dgm:cxn modelId="{88B1854A-8A69-4299-B86F-8A429AC4E17A}" type="presOf" srcId="{DB1AEB24-8A93-4D6C-A7CD-2266650B4FE0}" destId="{AED484DA-C5C0-4B64-B159-C5C0BB601186}" srcOrd="0" destOrd="0" presId="urn:microsoft.com/office/officeart/2005/8/layout/orgChart1"/>
    <dgm:cxn modelId="{5E10CD53-06CE-4A23-A53B-7822951C050D}" type="presOf" srcId="{16CCFB06-45AF-40B5-9F5A-DB2DBCE60967}" destId="{4B215E8E-E93E-43EC-9798-79014327158C}" srcOrd="0" destOrd="0" presId="urn:microsoft.com/office/officeart/2005/8/layout/orgChart1"/>
    <dgm:cxn modelId="{F8F59994-5383-42CB-8D7D-B730B629C0B1}" type="presOf" srcId="{4249FF6C-F442-4AD9-AEFD-4E6D65253008}" destId="{F59DA72A-D322-4A91-BC61-8ACE4546D52D}" srcOrd="0" destOrd="0" presId="urn:microsoft.com/office/officeart/2005/8/layout/orgChart1"/>
    <dgm:cxn modelId="{E455169C-237B-4155-A41A-B40A9FB87549}" srcId="{16CCFB06-45AF-40B5-9F5A-DB2DBCE60967}" destId="{81D863B2-FFA0-4D54-BEAE-1DC3C6CA04AE}" srcOrd="0" destOrd="0" parTransId="{881C7378-BA86-41D2-BEE5-954A8FB5DB76}" sibTransId="{B5BB75E5-5116-4785-B82F-023ADFF1B99F}"/>
    <dgm:cxn modelId="{678D9CCB-D6DB-4AC1-ADE6-CEA760EBD3D0}" srcId="{16CCFB06-45AF-40B5-9F5A-DB2DBCE60967}" destId="{DB1AEB24-8A93-4D6C-A7CD-2266650B4FE0}" srcOrd="1" destOrd="0" parTransId="{523C11D6-E3ED-4290-83D1-D521B0C0382D}" sibTransId="{3539738B-2D94-4029-B688-BBA97778C1C5}"/>
    <dgm:cxn modelId="{2BAC97CF-4A03-402A-A4C6-F1EB8371653E}" type="presOf" srcId="{16CCFB06-45AF-40B5-9F5A-DB2DBCE60967}" destId="{AE9C5E16-F807-4A6A-8BE9-C9CE85E6DF25}" srcOrd="1" destOrd="0" presId="urn:microsoft.com/office/officeart/2005/8/layout/orgChart1"/>
    <dgm:cxn modelId="{50D9BD4F-BF28-48B5-A117-F53F578231EF}" type="presParOf" srcId="{F59DA72A-D322-4A91-BC61-8ACE4546D52D}" destId="{B5875D45-283B-4FDA-97B0-BE36E84D536C}" srcOrd="0" destOrd="0" presId="urn:microsoft.com/office/officeart/2005/8/layout/orgChart1"/>
    <dgm:cxn modelId="{8C8CC579-32AC-4768-BD53-60EA24DDB99A}" type="presParOf" srcId="{B5875D45-283B-4FDA-97B0-BE36E84D536C}" destId="{A4EDAD4E-863F-4962-A338-099E02A16C35}" srcOrd="0" destOrd="0" presId="urn:microsoft.com/office/officeart/2005/8/layout/orgChart1"/>
    <dgm:cxn modelId="{C1FE7501-389A-4A52-BCC2-042C66317443}" type="presParOf" srcId="{A4EDAD4E-863F-4962-A338-099E02A16C35}" destId="{4B215E8E-E93E-43EC-9798-79014327158C}" srcOrd="0" destOrd="0" presId="urn:microsoft.com/office/officeart/2005/8/layout/orgChart1"/>
    <dgm:cxn modelId="{6B62858C-FD2F-4E50-9F5C-8527220217AE}" type="presParOf" srcId="{A4EDAD4E-863F-4962-A338-099E02A16C35}" destId="{AE9C5E16-F807-4A6A-8BE9-C9CE85E6DF25}" srcOrd="1" destOrd="0" presId="urn:microsoft.com/office/officeart/2005/8/layout/orgChart1"/>
    <dgm:cxn modelId="{EA3BA73C-9AF2-44C7-B218-71A3D0613E4E}" type="presParOf" srcId="{B5875D45-283B-4FDA-97B0-BE36E84D536C}" destId="{9CABE7DF-4518-4610-BD2E-C0E30314420E}" srcOrd="1" destOrd="0" presId="urn:microsoft.com/office/officeart/2005/8/layout/orgChart1"/>
    <dgm:cxn modelId="{63E9D028-FDAA-4ED4-8244-F36F6D08D258}" type="presParOf" srcId="{B5875D45-283B-4FDA-97B0-BE36E84D536C}" destId="{76EFBEAE-C2C0-4366-B756-22FA827AF1AD}" srcOrd="2" destOrd="0" presId="urn:microsoft.com/office/officeart/2005/8/layout/orgChart1"/>
    <dgm:cxn modelId="{3F65D4E8-1647-4091-BD11-0EDF91C41BF1}" type="presParOf" srcId="{76EFBEAE-C2C0-4366-B756-22FA827AF1AD}" destId="{F4A9EEEF-F400-4BEF-8A38-F2D2AA866AAB}" srcOrd="0" destOrd="0" presId="urn:microsoft.com/office/officeart/2005/8/layout/orgChart1"/>
    <dgm:cxn modelId="{E10C7633-BA57-4F0E-9981-FA82094548E1}" type="presParOf" srcId="{76EFBEAE-C2C0-4366-B756-22FA827AF1AD}" destId="{A7630A73-E48A-4B61-8C23-BBEF8AE6C863}" srcOrd="1" destOrd="0" presId="urn:microsoft.com/office/officeart/2005/8/layout/orgChart1"/>
    <dgm:cxn modelId="{5D8D7390-117F-45A0-9E3F-D757924617E5}" type="presParOf" srcId="{A7630A73-E48A-4B61-8C23-BBEF8AE6C863}" destId="{650E7A53-45D3-4356-A029-21180B36C9EE}" srcOrd="0" destOrd="0" presId="urn:microsoft.com/office/officeart/2005/8/layout/orgChart1"/>
    <dgm:cxn modelId="{838D1ADD-5D31-482A-8B7C-013B8FE5044A}" type="presParOf" srcId="{650E7A53-45D3-4356-A029-21180B36C9EE}" destId="{7F159134-BB3C-4B58-9FBD-56F56877CAF5}" srcOrd="0" destOrd="0" presId="urn:microsoft.com/office/officeart/2005/8/layout/orgChart1"/>
    <dgm:cxn modelId="{C9041A08-83CC-489B-8867-1FE623420304}" type="presParOf" srcId="{650E7A53-45D3-4356-A029-21180B36C9EE}" destId="{FF793996-1B33-464C-9BAB-CC749C19F7AB}" srcOrd="1" destOrd="0" presId="urn:microsoft.com/office/officeart/2005/8/layout/orgChart1"/>
    <dgm:cxn modelId="{A0A4BBC4-1F93-4A67-B9BE-A09A12DF3D33}" type="presParOf" srcId="{A7630A73-E48A-4B61-8C23-BBEF8AE6C863}" destId="{B6F7DF0E-C716-49B0-8CDE-A0A3AF3CE28E}" srcOrd="1" destOrd="0" presId="urn:microsoft.com/office/officeart/2005/8/layout/orgChart1"/>
    <dgm:cxn modelId="{841E6D5D-2507-4ACD-B987-4E6036BCE2ED}" type="presParOf" srcId="{A7630A73-E48A-4B61-8C23-BBEF8AE6C863}" destId="{1C43A387-DF27-414B-9E86-EE6DB300B4FF}" srcOrd="2" destOrd="0" presId="urn:microsoft.com/office/officeart/2005/8/layout/orgChart1"/>
    <dgm:cxn modelId="{37B7EE0C-3987-4DA6-A3AB-AE3D1DD1B896}" type="presParOf" srcId="{76EFBEAE-C2C0-4366-B756-22FA827AF1AD}" destId="{056D3795-E91C-4036-B969-DF05A196C8D1}" srcOrd="2" destOrd="0" presId="urn:microsoft.com/office/officeart/2005/8/layout/orgChart1"/>
    <dgm:cxn modelId="{2D5B442E-7842-4F6D-87B4-10848B85457A}" type="presParOf" srcId="{76EFBEAE-C2C0-4366-B756-22FA827AF1AD}" destId="{C0607FAC-D163-4859-BA14-0CD8A740E0B0}" srcOrd="3" destOrd="0" presId="urn:microsoft.com/office/officeart/2005/8/layout/orgChart1"/>
    <dgm:cxn modelId="{398C08FD-DDBF-4036-A44D-40413C282694}" type="presParOf" srcId="{C0607FAC-D163-4859-BA14-0CD8A740E0B0}" destId="{AD0CEF7F-DAF0-4D65-95AC-CACBA5EBA7B9}" srcOrd="0" destOrd="0" presId="urn:microsoft.com/office/officeart/2005/8/layout/orgChart1"/>
    <dgm:cxn modelId="{97AADCFD-D0FA-42CE-BF71-99E5C5EF7885}" type="presParOf" srcId="{AD0CEF7F-DAF0-4D65-95AC-CACBA5EBA7B9}" destId="{AED484DA-C5C0-4B64-B159-C5C0BB601186}" srcOrd="0" destOrd="0" presId="urn:microsoft.com/office/officeart/2005/8/layout/orgChart1"/>
    <dgm:cxn modelId="{D8D7B129-A82B-4C63-9C8A-3DBA2296DA18}" type="presParOf" srcId="{AD0CEF7F-DAF0-4D65-95AC-CACBA5EBA7B9}" destId="{D6AEB299-1546-4A8D-B018-49AB2FD554F3}" srcOrd="1" destOrd="0" presId="urn:microsoft.com/office/officeart/2005/8/layout/orgChart1"/>
    <dgm:cxn modelId="{C4459ED9-B621-40E3-9387-BFE17E266D78}" type="presParOf" srcId="{C0607FAC-D163-4859-BA14-0CD8A740E0B0}" destId="{FD710C20-D886-4544-BFCE-BB566A5CA4A5}" srcOrd="1" destOrd="0" presId="urn:microsoft.com/office/officeart/2005/8/layout/orgChart1"/>
    <dgm:cxn modelId="{53FFE05C-1596-40CC-ACF6-A9EDD755E60C}" type="presParOf" srcId="{C0607FAC-D163-4859-BA14-0CD8A740E0B0}" destId="{B78703D1-C3CD-44E4-BD62-C06E5C20D13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6D3795-E91C-4036-B969-DF05A196C8D1}">
      <dsp:nvSpPr>
        <dsp:cNvPr id="0" name=""/>
        <dsp:cNvSpPr/>
      </dsp:nvSpPr>
      <dsp:spPr>
        <a:xfrm>
          <a:off x="5524500" y="3044000"/>
          <a:ext cx="524699" cy="22986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98682"/>
              </a:lnTo>
              <a:lnTo>
                <a:pt x="524699" y="229868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A9EEEF-F400-4BEF-8A38-F2D2AA866AAB}">
      <dsp:nvSpPr>
        <dsp:cNvPr id="0" name=""/>
        <dsp:cNvSpPr/>
      </dsp:nvSpPr>
      <dsp:spPr>
        <a:xfrm>
          <a:off x="4999800" y="3044000"/>
          <a:ext cx="524699" cy="2298682"/>
        </a:xfrm>
        <a:custGeom>
          <a:avLst/>
          <a:gdLst/>
          <a:ahLst/>
          <a:cxnLst/>
          <a:rect l="0" t="0" r="0" b="0"/>
          <a:pathLst>
            <a:path>
              <a:moveTo>
                <a:pt x="524699" y="0"/>
              </a:moveTo>
              <a:lnTo>
                <a:pt x="524699" y="2298682"/>
              </a:lnTo>
              <a:lnTo>
                <a:pt x="0" y="229868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215E8E-E93E-43EC-9798-79014327158C}">
      <dsp:nvSpPr>
        <dsp:cNvPr id="0" name=""/>
        <dsp:cNvSpPr/>
      </dsp:nvSpPr>
      <dsp:spPr>
        <a:xfrm>
          <a:off x="3025931" y="545432"/>
          <a:ext cx="4997136" cy="24985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 dirty="0"/>
            <a:t>App.js</a:t>
          </a:r>
          <a:br>
            <a:rPr lang="fr-BE" sz="6500" kern="1200" dirty="0"/>
          </a:br>
          <a:r>
            <a:rPr lang="fr-BE" sz="6500" kern="1200" dirty="0"/>
            <a:t>(Racine)</a:t>
          </a:r>
        </a:p>
      </dsp:txBody>
      <dsp:txXfrm>
        <a:off x="3025931" y="545432"/>
        <a:ext cx="4997136" cy="2498568"/>
      </dsp:txXfrm>
    </dsp:sp>
    <dsp:sp modelId="{7F159134-BB3C-4B58-9FBD-56F56877CAF5}">
      <dsp:nvSpPr>
        <dsp:cNvPr id="0" name=""/>
        <dsp:cNvSpPr/>
      </dsp:nvSpPr>
      <dsp:spPr>
        <a:xfrm>
          <a:off x="2663" y="4093399"/>
          <a:ext cx="4997136" cy="24985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 dirty="0"/>
            <a:t>Header.js</a:t>
          </a:r>
        </a:p>
      </dsp:txBody>
      <dsp:txXfrm>
        <a:off x="2663" y="4093399"/>
        <a:ext cx="4997136" cy="2498568"/>
      </dsp:txXfrm>
    </dsp:sp>
    <dsp:sp modelId="{AED484DA-C5C0-4B64-B159-C5C0BB601186}">
      <dsp:nvSpPr>
        <dsp:cNvPr id="0" name=""/>
        <dsp:cNvSpPr/>
      </dsp:nvSpPr>
      <dsp:spPr>
        <a:xfrm>
          <a:off x="6049199" y="4093399"/>
          <a:ext cx="4997136" cy="24985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 dirty="0"/>
            <a:t>Main.js</a:t>
          </a:r>
        </a:p>
      </dsp:txBody>
      <dsp:txXfrm>
        <a:off x="6049199" y="4093399"/>
        <a:ext cx="4997136" cy="2498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1AF6-DC9F-4DB5-9BD2-A24371E92984}" type="datetimeFigureOut">
              <a:rPr lang="fr-BE" smtClean="0"/>
              <a:t>01-02-20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2B437-03C9-4E14-89D8-58718DE4989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61204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" TargetMode="External"/><Relationship Id="rId7" Type="http://schemas.openxmlformats.org/officeDocument/2006/relationships/hyperlink" Target="http://clocks.80limit.com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flatris.space/" TargetMode="External"/><Relationship Id="rId5" Type="http://schemas.openxmlformats.org/officeDocument/2006/relationships/hyperlink" Target="https://react-shopping-cart-67954.firebaseapp.com/" TargetMode="External"/><Relationship Id="rId4" Type="http://schemas.openxmlformats.org/officeDocument/2006/relationships/hyperlink" Target="https://reactjs.org/community/examples.html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nodejs.org/en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react-developer-tools/fmkadmapgofadopljbjfkapdkoienihi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reactjs.org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>
                <a:hlinkClick r:id="rId3"/>
              </a:rPr>
              <a:t>https://reactjs.org/</a:t>
            </a:r>
            <a:endParaRPr lang="fr-BE" dirty="0"/>
          </a:p>
          <a:p>
            <a:endParaRPr lang="fr-BE" dirty="0"/>
          </a:p>
          <a:p>
            <a:r>
              <a:rPr lang="fr-BE" dirty="0" err="1"/>
              <a:t>Examples</a:t>
            </a:r>
            <a:r>
              <a:rPr lang="fr-BE" dirty="0"/>
              <a:t> : </a:t>
            </a:r>
            <a:r>
              <a:rPr lang="fr-BE" dirty="0">
                <a:hlinkClick r:id="rId4"/>
              </a:rPr>
              <a:t>https://reactjs.org/community/examples.html</a:t>
            </a:r>
            <a:br>
              <a:rPr lang="fr-BE" dirty="0"/>
            </a:br>
            <a:br>
              <a:rPr lang="fr-BE" dirty="0"/>
            </a:br>
            <a:r>
              <a:rPr lang="fr-BE" dirty="0">
                <a:hlinkClick r:id="rId5"/>
              </a:rPr>
              <a:t>https://react-shopping-cart-67954.firebaseapp.com/</a:t>
            </a:r>
            <a:endParaRPr lang="fr-BE" dirty="0"/>
          </a:p>
          <a:p>
            <a:r>
              <a:rPr lang="fr-BE" dirty="0">
                <a:hlinkClick r:id="rId6"/>
              </a:rPr>
              <a:t>https://flatris.space/</a:t>
            </a:r>
            <a:endParaRPr lang="fr-BE" dirty="0"/>
          </a:p>
          <a:p>
            <a:r>
              <a:rPr lang="fr-BE" dirty="0">
                <a:hlinkClick r:id="rId7"/>
              </a:rPr>
              <a:t>http://clocks.80limit.com/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667726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>
                <a:hlinkClick r:id="rId3"/>
              </a:rPr>
              <a:t>https://github.com/facebook/create-react-app</a:t>
            </a:r>
            <a:endParaRPr lang="fr-BE" dirty="0"/>
          </a:p>
          <a:p>
            <a:pPr marL="171450" indent="-171450">
              <a:buFontTx/>
              <a:buChar char="-"/>
            </a:pPr>
            <a:r>
              <a:rPr lang="fr-BE" dirty="0"/>
              <a:t>Il faut avoir NPX qui vient avec NPM</a:t>
            </a:r>
          </a:p>
          <a:p>
            <a:pPr marL="171450" indent="-171450">
              <a:buFontTx/>
              <a:buChar char="-"/>
            </a:pPr>
            <a:r>
              <a:rPr lang="fr-BE" dirty="0"/>
              <a:t>Si pas installé, il faut mettre à jour NPM : </a:t>
            </a:r>
            <a:r>
              <a:rPr lang="fr-BE" dirty="0">
                <a:hlinkClick r:id="rId4"/>
              </a:rPr>
              <a:t>https://nodejs.org/en/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4296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/>
              <a:t>Pourquoi le navigateur ne comprend pas la partie dans le return ? </a:t>
            </a:r>
          </a:p>
          <a:p>
            <a:endParaRPr lang="fr-BE" dirty="0"/>
          </a:p>
          <a:p>
            <a:r>
              <a:rPr lang="fr-BE" dirty="0"/>
              <a:t>Parce que ce n’est ni du javascript, ni de l’html. C’est un langage appelé JSX, qui sert à écrire du code pour créer des interfaces de manière déclarative.</a:t>
            </a:r>
          </a:p>
          <a:p>
            <a:r>
              <a:rPr lang="fr-BE" dirty="0"/>
              <a:t>En vérité, ce code doit être transformé dans un langage que le navigateur peut comprendre (du javascript).</a:t>
            </a:r>
          </a:p>
          <a:p>
            <a:endParaRPr lang="fr-BE" dirty="0"/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return e("div", {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"component-container" }, [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e("p", { key: 1 }, "Hello le MIC"),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e("p", { key: 2 },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Math.random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* 1000)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]);</a:t>
            </a:r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61227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2303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>
                <a:hlinkClick r:id="rId3"/>
              </a:rPr>
              <a:t>https://chrome.google.com/webstore/detail/react-developer-tools/fmkadmapgofadopljbjfkapdkoienihi</a:t>
            </a:r>
            <a:endParaRPr lang="fr-BE" dirty="0"/>
          </a:p>
          <a:p>
            <a:endParaRPr lang="fr-BE" dirty="0"/>
          </a:p>
          <a:p>
            <a:r>
              <a:rPr lang="fr-BE" dirty="0"/>
              <a:t>Démo de la </a:t>
            </a:r>
            <a:r>
              <a:rPr lang="fr-BE" dirty="0" err="1"/>
              <a:t>todo</a:t>
            </a:r>
            <a:r>
              <a:rPr lang="fr-BE" dirty="0"/>
              <a:t> </a:t>
            </a:r>
            <a:r>
              <a:rPr lang="fr-BE" dirty="0" err="1"/>
              <a:t>list</a:t>
            </a:r>
            <a:r>
              <a:rPr lang="fr-BE" dirty="0"/>
              <a:t> sur </a:t>
            </a:r>
            <a:r>
              <a:rPr lang="fr-BE" dirty="0">
                <a:hlinkClick r:id="rId4"/>
              </a:rPr>
              <a:t>https://reactjs.org/</a:t>
            </a:r>
            <a:endParaRPr lang="fr-BE" dirty="0"/>
          </a:p>
          <a:p>
            <a:endParaRPr lang="fr-BE" dirty="0"/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9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87472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1960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5137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Montrer ce qu’il se passe si on ne set par correctement la value d’un input (désynchronisation : </a:t>
            </a:r>
            <a:r>
              <a:rPr lang="fr-BE" dirty="0" err="1"/>
              <a:t>unmanaged</a:t>
            </a:r>
            <a:r>
              <a:rPr lang="fr-BE" dirty="0"/>
              <a:t> -&gt; </a:t>
            </a:r>
            <a:r>
              <a:rPr lang="fr-BE" dirty="0" err="1"/>
              <a:t>managed</a:t>
            </a:r>
            <a:r>
              <a:rPr lang="fr-BE" dirty="0"/>
              <a:t>)</a:t>
            </a:r>
          </a:p>
          <a:p>
            <a:pPr marL="171450" indent="-171450">
              <a:buFontTx/>
              <a:buChar char="-"/>
            </a:pPr>
            <a:r>
              <a:rPr lang="fr-BE" dirty="0"/>
              <a:t>Utiliser le </a:t>
            </a:r>
            <a:r>
              <a:rPr lang="fr-BE" dirty="0" err="1"/>
              <a:t>submit</a:t>
            </a:r>
            <a:r>
              <a:rPr lang="fr-BE" dirty="0"/>
              <a:t> sur le </a:t>
            </a:r>
            <a:r>
              <a:rPr lang="fr-BE" dirty="0" err="1"/>
              <a:t>form</a:t>
            </a:r>
            <a:r>
              <a:rPr lang="fr-BE" dirty="0"/>
              <a:t> pour gérer Enter key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79164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Utilisation du </a:t>
            </a:r>
            <a:r>
              <a:rPr lang="fr-BE" dirty="0" err="1"/>
              <a:t>map</a:t>
            </a:r>
            <a:r>
              <a:rPr lang="fr-BE" dirty="0"/>
              <a:t> pour afficher plusieurs erreurs</a:t>
            </a:r>
          </a:p>
          <a:p>
            <a:pPr marL="171450" indent="-171450">
              <a:buFontTx/>
              <a:buChar char="-"/>
            </a:pPr>
            <a:r>
              <a:rPr lang="fr-BE" dirty="0"/>
              <a:t>Création d’une autre fonction appelée dans le </a:t>
            </a:r>
            <a:r>
              <a:rPr lang="fr-BE" dirty="0" err="1"/>
              <a:t>render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662032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Outil en ligne de commande</a:t>
            </a:r>
          </a:p>
          <a:p>
            <a:pPr marL="171450" indent="-171450">
              <a:buFontTx/>
              <a:buChar char="-"/>
            </a:pPr>
            <a:r>
              <a:rPr lang="fr-BE" dirty="0"/>
              <a:t>Pourquoi ? </a:t>
            </a:r>
          </a:p>
          <a:p>
            <a:pPr marL="628650" lvl="1" indent="-171450">
              <a:buFontTx/>
              <a:buChar char="-"/>
            </a:pPr>
            <a:r>
              <a:rPr lang="fr-BE" dirty="0"/>
              <a:t>Jusqu’à présent on a créé un seul composant. Les sites et applications plus complexes sont souvent composée de nombreux composants différents.</a:t>
            </a:r>
          </a:p>
          <a:p>
            <a:pPr marL="628650" lvl="1" indent="-171450">
              <a:buFontTx/>
              <a:buChar char="-"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1572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hyperlink" Target="https://www.flaticon.com/" TargetMode="External"/><Relationship Id="rId4" Type="http://schemas.openxmlformats.org/officeDocument/2006/relationships/hyperlink" Target="https://www.flaticon.com/authors/freepi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114336" y="1063525"/>
            <a:ext cx="16059328" cy="8229600"/>
            <a:chOff x="0" y="0"/>
            <a:chExt cx="8485670" cy="4348480"/>
          </a:xfrm>
        </p:grpSpPr>
        <p:sp>
          <p:nvSpPr>
            <p:cNvPr id="4" name="Freeform 4"/>
            <p:cNvSpPr/>
            <p:nvPr/>
          </p:nvSpPr>
          <p:spPr>
            <a:xfrm>
              <a:off x="0" y="4043680"/>
              <a:ext cx="8485670" cy="304800"/>
            </a:xfrm>
            <a:custGeom>
              <a:avLst/>
              <a:gdLst/>
              <a:ahLst/>
              <a:cxnLst/>
              <a:rect l="l" t="t" r="r" b="b"/>
              <a:pathLst>
                <a:path w="8485670" h="304800">
                  <a:moveTo>
                    <a:pt x="8180870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8485670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8180870" y="1270"/>
              <a:ext cx="304800" cy="4347210"/>
            </a:xfrm>
            <a:custGeom>
              <a:avLst/>
              <a:gdLst/>
              <a:ahLst/>
              <a:cxnLst/>
              <a:rect l="l" t="t" r="r" b="b"/>
              <a:pathLst>
                <a:path w="304800" h="4347210">
                  <a:moveTo>
                    <a:pt x="304800" y="303530"/>
                  </a:moveTo>
                  <a:lnTo>
                    <a:pt x="0" y="0"/>
                  </a:lnTo>
                  <a:lnTo>
                    <a:pt x="0" y="4042410"/>
                  </a:lnTo>
                  <a:lnTo>
                    <a:pt x="304800" y="4347210"/>
                  </a:lnTo>
                  <a:lnTo>
                    <a:pt x="304800" y="4042410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8180870" cy="4043680"/>
            </a:xfrm>
            <a:custGeom>
              <a:avLst/>
              <a:gdLst/>
              <a:ahLst/>
              <a:cxnLst/>
              <a:rect l="l" t="t" r="r" b="b"/>
              <a:pathLst>
                <a:path w="8180870" h="4043680">
                  <a:moveTo>
                    <a:pt x="304800" y="0"/>
                  </a:moveTo>
                  <a:lnTo>
                    <a:pt x="0" y="0"/>
                  </a:lnTo>
                  <a:lnTo>
                    <a:pt x="0" y="4043680"/>
                  </a:lnTo>
                  <a:lnTo>
                    <a:pt x="8180870" y="4043680"/>
                  </a:lnTo>
                  <a:lnTo>
                    <a:pt x="8180870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2107472" y="2433801"/>
            <a:ext cx="9595336" cy="4826132"/>
            <a:chOff x="-1" y="-66675"/>
            <a:chExt cx="12793782" cy="6434844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11028664" cy="676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16"/>
                </a:lnSpc>
              </a:pPr>
              <a:r>
                <a:rPr lang="en-US" sz="3011" spc="210" dirty="0">
                  <a:solidFill>
                    <a:srgbClr val="F59899"/>
                  </a:solidFill>
                  <a:latin typeface="Glacial Indifference Bold"/>
                </a:rPr>
                <a:t>Introduction à</a:t>
              </a:r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0" y="1334557"/>
              <a:ext cx="12793781" cy="3750385"/>
              <a:chOff x="0" y="0"/>
              <a:chExt cx="7412558" cy="2172926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412558" cy="2172926"/>
              </a:xfrm>
              <a:custGeom>
                <a:avLst/>
                <a:gdLst/>
                <a:ahLst/>
                <a:cxnLst/>
                <a:rect l="l" t="t" r="r" b="b"/>
                <a:pathLst>
                  <a:path w="7412558" h="2172926">
                    <a:moveTo>
                      <a:pt x="0" y="0"/>
                    </a:moveTo>
                    <a:lnTo>
                      <a:pt x="0" y="2172926"/>
                    </a:lnTo>
                    <a:lnTo>
                      <a:pt x="7412558" y="2172926"/>
                    </a:lnTo>
                    <a:lnTo>
                      <a:pt x="7412558" y="0"/>
                    </a:lnTo>
                    <a:lnTo>
                      <a:pt x="0" y="0"/>
                    </a:lnTo>
                    <a:close/>
                    <a:moveTo>
                      <a:pt x="7351598" y="2111966"/>
                    </a:moveTo>
                    <a:lnTo>
                      <a:pt x="59690" y="2111966"/>
                    </a:lnTo>
                    <a:lnTo>
                      <a:pt x="59690" y="59690"/>
                    </a:lnTo>
                    <a:lnTo>
                      <a:pt x="7351598" y="59690"/>
                    </a:lnTo>
                    <a:lnTo>
                      <a:pt x="7351598" y="2111966"/>
                    </a:lnTo>
                    <a:close/>
                  </a:path>
                </a:pathLst>
              </a:custGeom>
              <a:solidFill>
                <a:srgbClr val="F59899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786672" y="2274358"/>
              <a:ext cx="11220436" cy="2083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660"/>
                </a:lnSpc>
              </a:pPr>
              <a:r>
                <a:rPr lang="en-US" sz="14220" dirty="0">
                  <a:solidFill>
                    <a:srgbClr val="1AAEA6"/>
                  </a:solidFill>
                  <a:latin typeface="VT323"/>
                </a:rPr>
                <a:t>ReactJS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" y="5779290"/>
              <a:ext cx="10702837" cy="58887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47"/>
                </a:lnSpc>
              </a:pPr>
              <a:r>
                <a:rPr lang="en-US" sz="2676" spc="107" dirty="0">
                  <a:solidFill>
                    <a:srgbClr val="F59899"/>
                  </a:solidFill>
                  <a:latin typeface="Glacial Indifference"/>
                </a:rPr>
                <a:t>A JavaScript library for building user interfaces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09" y="4117577"/>
            <a:ext cx="46425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GESTION DES</a:t>
            </a:r>
          </a:p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spc="80" dirty="0">
                <a:solidFill>
                  <a:srgbClr val="F59899"/>
                </a:solidFill>
                <a:latin typeface="VT323"/>
              </a:rPr>
              <a:t>EVENEMENTS</a:t>
            </a:r>
            <a:endParaRPr kumimoji="0" lang="en-US" sz="8000" b="0" i="0" u="none" strike="noStrike" kern="1200" cap="none" spc="80" normalizeH="0" baseline="0" noProof="0" dirty="0">
              <a:ln>
                <a:noFill/>
              </a:ln>
              <a:solidFill>
                <a:srgbClr val="F59899"/>
              </a:solidFill>
              <a:effectLst/>
              <a:uLnTx/>
              <a:uFillTx/>
              <a:latin typeface="VT323"/>
              <a:ea typeface="+mn-ea"/>
              <a:cs typeface="+mn-c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092013" y="1645105"/>
            <a:ext cx="7051987" cy="6996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User Interface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Mouse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Focus &amp; Blur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Form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Keyboard 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events</a:t>
            </a:r>
            <a:b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</a:b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HTML5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events</a:t>
            </a:r>
            <a:b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</a:b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CSS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events</a:t>
            </a:r>
            <a:endParaRPr kumimoji="0" lang="en-US" sz="4400" b="1" i="0" u="none" strike="noStrike" kern="1200" cap="none" spc="300" normalizeH="0" baseline="0" noProof="0" dirty="0">
              <a:ln>
                <a:noFill/>
              </a:ln>
              <a:solidFill>
                <a:srgbClr val="273948"/>
              </a:solidFill>
              <a:effectLst/>
              <a:uLnTx/>
              <a:uFillTx/>
              <a:latin typeface="Glacial Indifferenc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1403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115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Function Scope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16" b="0" i="0" u="none" strike="noStrike" kern="1200" cap="none" spc="221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91E28D3-35B5-49B5-982F-D5EF33E20BD0}"/>
              </a:ext>
            </a:extLst>
          </p:cNvPr>
          <p:cNvSpPr txBox="1"/>
          <p:nvPr/>
        </p:nvSpPr>
        <p:spPr>
          <a:xfrm>
            <a:off x="5154435" y="5731637"/>
            <a:ext cx="79791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5400" dirty="0">
                <a:solidFill>
                  <a:srgbClr val="282C34"/>
                </a:solidFill>
              </a:rPr>
              <a:t>Bien gérer le mot-clé « </a:t>
            </a:r>
            <a:r>
              <a:rPr lang="fr-BE" sz="5400" dirty="0" err="1">
                <a:solidFill>
                  <a:srgbClr val="282C34"/>
                </a:solidFill>
              </a:rPr>
              <a:t>this</a:t>
            </a:r>
            <a:r>
              <a:rPr lang="fr-BE" sz="5400" dirty="0">
                <a:solidFill>
                  <a:srgbClr val="282C34"/>
                </a:solidFill>
              </a:rPr>
              <a:t> »</a:t>
            </a:r>
            <a:endParaRPr lang="fr-BE" dirty="0">
              <a:solidFill>
                <a:srgbClr val="282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44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25200" y="-666750"/>
            <a:ext cx="7734300" cy="116205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7" name="Group 7"/>
          <p:cNvGrpSpPr/>
          <p:nvPr/>
        </p:nvGrpSpPr>
        <p:grpSpPr>
          <a:xfrm>
            <a:off x="1028700" y="1433513"/>
            <a:ext cx="6128455" cy="2290514"/>
            <a:chOff x="0" y="133351"/>
            <a:chExt cx="8171273" cy="3054019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1"/>
              <a:ext cx="8171273" cy="1367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8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rPr>
                <a:t>FORMULAIRE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725431"/>
              <a:ext cx="7739477" cy="1461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La base des </a:t>
              </a:r>
              <a:r>
                <a:rPr kumimoji="0" lang="en-US" sz="3400" b="1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interfaces </a:t>
              </a:r>
              <a:r>
                <a:rPr kumimoji="0" lang="en-US" sz="3400" b="1" u="none" strike="noStrike" kern="1200" cap="none" spc="20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utilisateurs</a:t>
              </a: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 interactives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40332" y="4998244"/>
            <a:ext cx="7252408" cy="4314062"/>
            <a:chOff x="0" y="-66675"/>
            <a:chExt cx="9669877" cy="5752084"/>
          </a:xfrm>
        </p:grpSpPr>
        <p:sp>
          <p:nvSpPr>
            <p:cNvPr id="13" name="TextBox 13"/>
            <p:cNvSpPr txBox="1"/>
            <p:nvPr/>
          </p:nvSpPr>
          <p:spPr>
            <a:xfrm>
              <a:off x="304800" y="2043524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Gestion du submit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811641"/>
              <a:ext cx="96698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40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04800" y="4190600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Validation du </a:t>
              </a:r>
              <a:r>
                <a:rPr kumimoji="0" lang="en-US" sz="4400" i="0" u="none" strike="noStrike" kern="1200" cap="none" spc="300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contenu</a:t>
              </a:r>
              <a:endPara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958714"/>
              <a:ext cx="96698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40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04800" y="-66675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Gestion des input “text”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D1EE7F8C-A996-49DE-8464-05029DC6C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9047" y="0"/>
            <a:ext cx="7077456" cy="10287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412E1C1-B292-4856-94AD-32B9C56177EF}"/>
              </a:ext>
            </a:extLst>
          </p:cNvPr>
          <p:cNvSpPr/>
          <p:nvPr/>
        </p:nvSpPr>
        <p:spPr>
          <a:xfrm>
            <a:off x="152400" y="9799389"/>
            <a:ext cx="9144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BE" sz="1600" dirty="0" err="1"/>
              <a:t>Icons</a:t>
            </a:r>
            <a:r>
              <a:rPr lang="fr-BE" sz="1600" dirty="0"/>
              <a:t> made by </a:t>
            </a:r>
            <a:r>
              <a:rPr lang="fr-BE" sz="1600" dirty="0" err="1">
                <a:hlinkClick r:id="rId4"/>
              </a:rPr>
              <a:t>Freepik</a:t>
            </a:r>
            <a:r>
              <a:rPr lang="fr-BE" sz="1600" dirty="0"/>
              <a:t> from </a:t>
            </a:r>
            <a:r>
              <a:rPr lang="fr-BE" sz="1600" dirty="0">
                <a:hlinkClick r:id="rId5"/>
              </a:rPr>
              <a:t>www.flaticon.com</a:t>
            </a:r>
            <a:endParaRPr lang="fr-BE" sz="16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29BA4F5-122D-4C4B-BB5B-BF7F9FF52C83}"/>
              </a:ext>
            </a:extLst>
          </p:cNvPr>
          <p:cNvGrpSpPr/>
          <p:nvPr/>
        </p:nvGrpSpPr>
        <p:grpSpPr>
          <a:xfrm>
            <a:off x="8686800" y="1333500"/>
            <a:ext cx="1805940" cy="1805940"/>
            <a:chOff x="8686800" y="1333500"/>
            <a:chExt cx="1805940" cy="1805940"/>
          </a:xfrm>
        </p:grpSpPr>
        <p:grpSp>
          <p:nvGrpSpPr>
            <p:cNvPr id="10" name="Group 10"/>
            <p:cNvGrpSpPr/>
            <p:nvPr/>
          </p:nvGrpSpPr>
          <p:grpSpPr>
            <a:xfrm>
              <a:off x="8686800" y="1333500"/>
              <a:ext cx="1805940" cy="1805940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73948"/>
              </a:solidFill>
            </p:spPr>
          </p:sp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6358F396-4266-44E4-9B37-7D68EC2E9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44000" y="1662679"/>
              <a:ext cx="990294" cy="9902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1260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3860639" y="-139861"/>
            <a:ext cx="10566722" cy="10566722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60570" y="560070"/>
            <a:ext cx="9166860" cy="916686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717821" y="3647901"/>
            <a:ext cx="6852356" cy="3182504"/>
            <a:chOff x="-1" y="219075"/>
            <a:chExt cx="9136474" cy="4243338"/>
          </a:xfrm>
        </p:grpSpPr>
        <p:sp>
          <p:nvSpPr>
            <p:cNvPr id="8" name="TextBox 8"/>
            <p:cNvSpPr txBox="1"/>
            <p:nvPr/>
          </p:nvSpPr>
          <p:spPr>
            <a:xfrm>
              <a:off x="0" y="219075"/>
              <a:ext cx="9136473" cy="123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rPr>
                <a:t>Validate.js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1" y="3162912"/>
              <a:ext cx="9136473" cy="12995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Créer un </a:t>
              </a:r>
              <a:r>
                <a:rPr kumimoji="0" lang="en-US" sz="3600" b="1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SCHEMA</a:t>
              </a:r>
              <a:r>
                <a:rPr kumimoji="0" lang="en-US" sz="3600" b="0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validation des </a:t>
              </a:r>
              <a:r>
                <a:rPr kumimoji="0" lang="en-US" sz="3600" b="0" i="0" u="none" strike="noStrike" kern="1200" cap="none" spc="271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endParaRPr kumimoji="0" lang="en-US" sz="3600" b="0" i="0" u="none" strike="noStrike" kern="1200" cap="none" spc="271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6575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01050" y="1028700"/>
            <a:ext cx="10668000" cy="82296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4755861"/>
            <a:ext cx="61284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TODO LIST: </a:t>
            </a:r>
            <a:b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</a:b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45 minutes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923059"/>
            <a:ext cx="5804608" cy="532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4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Premier </a:t>
            </a:r>
            <a:r>
              <a:rPr kumimoji="0" lang="en-US" sz="3400" b="0" i="0" u="none" strike="noStrike" kern="1200" cap="none" spc="204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projet</a:t>
            </a:r>
            <a:r>
              <a: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React/JSX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2577811"/>
            <a:ext cx="1805940" cy="180594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991475" y="2038350"/>
            <a:ext cx="819150" cy="8191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86906" y="1988344"/>
            <a:ext cx="7023808" cy="1335390"/>
            <a:chOff x="0" y="-66675"/>
            <a:chExt cx="9365077" cy="178052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000" spc="300" dirty="0">
                  <a:solidFill>
                    <a:srgbClr val="F59899"/>
                  </a:solidFill>
                  <a:latin typeface="Glacial Indifference"/>
                </a:rPr>
                <a:t>Conserver une </a:t>
              </a:r>
              <a:r>
                <a:rPr lang="en-US" sz="3000" spc="300" dirty="0" err="1">
                  <a:solidFill>
                    <a:srgbClr val="F59899"/>
                  </a:solidFill>
                  <a:latin typeface="Glacial Indifference"/>
                </a:rPr>
                <a:t>liste</a:t>
              </a:r>
              <a:r>
                <a:rPr lang="en-US" sz="3000" spc="300" dirty="0">
                  <a:solidFill>
                    <a:srgbClr val="F59899"/>
                  </a:solidFill>
                  <a:latin typeface="Glacial Indifference"/>
                </a:rPr>
                <a:t> de </a:t>
              </a:r>
              <a:r>
                <a:rPr lang="en-US" sz="3000" spc="300" dirty="0" err="1">
                  <a:solidFill>
                    <a:srgbClr val="F59899"/>
                  </a:solidFill>
                  <a:latin typeface="Glacial Indifference"/>
                </a:rPr>
                <a:t>tâches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Le state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contient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 tableau de taches.</a:t>
              </a:r>
              <a:b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</a:b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Une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contient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description (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texte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).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86906" y="3689509"/>
            <a:ext cx="7023808" cy="1335390"/>
            <a:chOff x="0" y="-66675"/>
            <a:chExt cx="9365077" cy="178052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Ajouter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formulaire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permet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d’ajouter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nouvelle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86906" y="5471375"/>
            <a:ext cx="7023808" cy="1335390"/>
            <a:chOff x="0" y="-66675"/>
            <a:chExt cx="9365077" cy="178052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Valider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avant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l’ajout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La description de la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tâche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ne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peut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pas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être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vide, et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doit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contenir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au minimum 5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caractères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86906" y="7223975"/>
            <a:ext cx="7023808" cy="1335390"/>
            <a:chOff x="0" y="-66675"/>
            <a:chExt cx="9365077" cy="1780521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BONUS :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Supprimer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Trouvez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un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moyen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de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supprimer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une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tâche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de la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liste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991475" y="3739515"/>
            <a:ext cx="819150" cy="81915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991475" y="5521381"/>
            <a:ext cx="819150" cy="819150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7991475" y="7273981"/>
            <a:ext cx="819150" cy="819150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6A06C588-E8D9-453B-B409-9B0B061BA5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802" y="2917913"/>
            <a:ext cx="1125736" cy="112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388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881609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/>
          <p:nvPr/>
        </p:nvGrpSpPr>
        <p:grpSpPr>
          <a:xfrm>
            <a:off x="1159639" y="3704395"/>
            <a:ext cx="1443942" cy="144394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881609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10156061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0156061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159639" y="6774098"/>
            <a:ext cx="1443942" cy="144394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434091" y="3704395"/>
            <a:ext cx="1443942" cy="144394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434091" y="6774098"/>
            <a:ext cx="1443942" cy="1443942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002996" y="1384863"/>
            <a:ext cx="10282009" cy="86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Create React App - Toolchain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911277" y="3683199"/>
            <a:ext cx="5349096" cy="1455362"/>
            <a:chOff x="0" y="-38100"/>
            <a:chExt cx="7132128" cy="1940483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Development Server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Exécuter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son code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localement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,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comme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sur un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vrai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serveur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911277" y="6752902"/>
            <a:ext cx="5349096" cy="1455362"/>
            <a:chOff x="0" y="-38100"/>
            <a:chExt cx="7132128" cy="1940483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Modularité</a:t>
              </a: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Facilité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pour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découper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l’application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en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différents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composants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247460" y="3683199"/>
            <a:ext cx="5349096" cy="1455362"/>
            <a:chOff x="0" y="-38100"/>
            <a:chExt cx="7132128" cy="1940483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ES6 features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722572"/>
              <a:ext cx="7132128" cy="117981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Usage de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fonctionnalités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pas encore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supportées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par les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navigateurs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247460" y="6752902"/>
            <a:ext cx="5349096" cy="1455362"/>
            <a:chOff x="0" y="-38100"/>
            <a:chExt cx="7132128" cy="1940483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Optimisations</a:t>
              </a: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Utilisation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d’outils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</a:t>
              </a:r>
              <a:r>
                <a:rPr kumimoji="0" lang="en-US" sz="2400" b="1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build</a:t>
              </a: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pour </a:t>
              </a:r>
              <a:r>
                <a:rPr kumimoji="0" lang="en-US" sz="240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créer</a:t>
              </a: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du code </a:t>
              </a:r>
              <a:r>
                <a:rPr kumimoji="0" lang="en-US" sz="240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optimisé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pour la prod</a:t>
              </a:r>
              <a:endParaRPr kumimoji="0" lang="en-US" sz="2400" b="1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8795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3"/>
            <a:extLst>
              <a:ext uri="{FF2B5EF4-FFF2-40B4-BE49-F238E27FC236}">
                <a16:creationId xmlns:a16="http://schemas.microsoft.com/office/drawing/2014/main" id="{9D244B96-F3AB-4988-BA6C-0D14FD85A4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725" y="290512"/>
            <a:ext cx="14306550" cy="970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334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D6E7F75C-5FFC-4C11-A0A3-1115428A2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371" y="2914650"/>
            <a:ext cx="7329259" cy="5461932"/>
          </a:xfrm>
          <a:prstGeom prst="rect">
            <a:avLst/>
          </a:prstGeom>
        </p:spPr>
      </p:pic>
      <p:sp>
        <p:nvSpPr>
          <p:cNvPr id="30" name="TextBox 15">
            <a:extLst>
              <a:ext uri="{FF2B5EF4-FFF2-40B4-BE49-F238E27FC236}">
                <a16:creationId xmlns:a16="http://schemas.microsoft.com/office/drawing/2014/main" id="{079CA2E6-B9B0-4E6F-91A4-851FFF5FA66E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1774165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961D13F8-FF91-4F1E-917A-88C090936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752" y="2886074"/>
            <a:ext cx="7324496" cy="5537179"/>
          </a:xfrm>
          <a:prstGeom prst="rect">
            <a:avLst/>
          </a:prstGeom>
        </p:spPr>
      </p:pic>
      <p:sp>
        <p:nvSpPr>
          <p:cNvPr id="4" name="TextBox 15">
            <a:extLst>
              <a:ext uri="{FF2B5EF4-FFF2-40B4-BE49-F238E27FC236}">
                <a16:creationId xmlns:a16="http://schemas.microsoft.com/office/drawing/2014/main" id="{7D6C7E71-EDF6-43A5-82A1-4F441AD131D2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2285171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1A6172-7BD8-4F65-832D-9C06ECB59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602" y="2886075"/>
            <a:ext cx="7438796" cy="5416266"/>
          </a:xfrm>
          <a:prstGeom prst="rect">
            <a:avLst/>
          </a:prstGeom>
        </p:spPr>
      </p:pic>
      <p:sp>
        <p:nvSpPr>
          <p:cNvPr id="5" name="TextBox 15">
            <a:extLst>
              <a:ext uri="{FF2B5EF4-FFF2-40B4-BE49-F238E27FC236}">
                <a16:creationId xmlns:a16="http://schemas.microsoft.com/office/drawing/2014/main" id="{3F284E31-2BAA-493F-82BE-18B2A2E01853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771108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838200" y="2524125"/>
            <a:ext cx="14420850" cy="550545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8997427" y="1162050"/>
            <a:ext cx="8261873" cy="8229600"/>
            <a:chOff x="0" y="0"/>
            <a:chExt cx="6502400" cy="6477000"/>
          </a:xfrm>
        </p:grpSpPr>
        <p:sp>
          <p:nvSpPr>
            <p:cNvPr id="5" name="Freeform 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  <p:sp>
          <p:nvSpPr>
            <p:cNvPr id="6" name="Freeform 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38300" y="3850007"/>
            <a:ext cx="7042855" cy="2961619"/>
            <a:chOff x="0" y="133351"/>
            <a:chExt cx="9390473" cy="3948825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1"/>
              <a:ext cx="9390473" cy="1367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 dirty="0">
                  <a:solidFill>
                    <a:srgbClr val="1AAEA6"/>
                  </a:solidFill>
                  <a:latin typeface="VT323"/>
                </a:rPr>
                <a:t>Renaud Dumont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657698"/>
              <a:ext cx="9212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 dirty="0" err="1">
                  <a:solidFill>
                    <a:srgbClr val="F59899"/>
                  </a:solidFill>
                  <a:latin typeface="Glacial Indifference Bold"/>
                </a:rPr>
                <a:t>Développeur</a:t>
              </a:r>
              <a:r>
                <a:rPr lang="en-US" sz="3400" spc="204" dirty="0">
                  <a:solidFill>
                    <a:srgbClr val="F59899"/>
                  </a:solidFill>
                  <a:latin typeface="Glacial Indifference Bold"/>
                </a:rPr>
                <a:t> / MVP Reconnect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705731"/>
              <a:ext cx="9365077" cy="13764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Coach et Support technique pendant les stages au MIC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79035C3B-DF39-49E3-A4AC-2D91F4D07A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0911" y="2078618"/>
            <a:ext cx="3526867" cy="58293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2EB0B1-1A42-47B2-B448-E57A2AAAA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602" y="2886074"/>
            <a:ext cx="7438797" cy="5416267"/>
          </a:xfrm>
          <a:prstGeom prst="rect">
            <a:avLst/>
          </a:prstGeom>
        </p:spPr>
      </p:pic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575918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86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Single Page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7BB9AF-0343-4CFC-AB53-C4458940B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671" y="2914649"/>
            <a:ext cx="7100659" cy="572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267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86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Single Page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59CD0A-6634-46C4-AF84-0D15BAFEA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891393"/>
            <a:ext cx="7665130" cy="570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94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16386F-6058-4795-9BF6-C05627AAF5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2942550"/>
              </p:ext>
            </p:extLst>
          </p:nvPr>
        </p:nvGraphicFramePr>
        <p:xfrm>
          <a:off x="3619500" y="2933700"/>
          <a:ext cx="11049000" cy="7137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15">
            <a:extLst>
              <a:ext uri="{FF2B5EF4-FFF2-40B4-BE49-F238E27FC236}">
                <a16:creationId xmlns:a16="http://schemas.microsoft.com/office/drawing/2014/main" id="{7D35E819-1E8F-42E9-BB30-4D5E73710C0E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Composants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imbriqués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(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hiérarchie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45398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WHAT INSPIRES US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3570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It is better to fail in originality than to succeed in imitation.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16" b="0" i="0" u="none" strike="noStrike" kern="1200" cap="none" spc="221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HERMAN MELVILLE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73414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747424" y="1700148"/>
            <a:ext cx="16233436" cy="6886704"/>
            <a:chOff x="0" y="0"/>
            <a:chExt cx="3005415" cy="127498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05415" cy="1274986"/>
            </a:xfrm>
            <a:custGeom>
              <a:avLst/>
              <a:gdLst/>
              <a:ahLst/>
              <a:cxnLst/>
              <a:rect l="l" t="t" r="r" b="b"/>
              <a:pathLst>
                <a:path w="3005415" h="1274986">
                  <a:moveTo>
                    <a:pt x="0" y="0"/>
                  </a:moveTo>
                  <a:lnTo>
                    <a:pt x="0" y="1274986"/>
                  </a:lnTo>
                  <a:lnTo>
                    <a:pt x="3005415" y="1274986"/>
                  </a:lnTo>
                  <a:lnTo>
                    <a:pt x="3005415" y="0"/>
                  </a:lnTo>
                  <a:lnTo>
                    <a:pt x="0" y="0"/>
                  </a:lnTo>
                  <a:close/>
                  <a:moveTo>
                    <a:pt x="2944455" y="1214026"/>
                  </a:moveTo>
                  <a:lnTo>
                    <a:pt x="59690" y="1214026"/>
                  </a:lnTo>
                  <a:lnTo>
                    <a:pt x="59690" y="59690"/>
                  </a:lnTo>
                  <a:lnTo>
                    <a:pt x="2944455" y="59690"/>
                  </a:lnTo>
                  <a:lnTo>
                    <a:pt x="2944455" y="1214026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144000" y="3536264"/>
            <a:ext cx="7652455" cy="3214472"/>
            <a:chOff x="0" y="0"/>
            <a:chExt cx="10203273" cy="4285962"/>
          </a:xfrm>
        </p:grpSpPr>
        <p:sp>
          <p:nvSpPr>
            <p:cNvPr id="5" name="TextBox 5"/>
            <p:cNvSpPr txBox="1"/>
            <p:nvPr/>
          </p:nvSpPr>
          <p:spPr>
            <a:xfrm>
              <a:off x="0" y="133350"/>
              <a:ext cx="102032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MISSION AND VISION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804797"/>
              <a:ext cx="9212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GOALS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920077"/>
              <a:ext cx="9365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reports, speeches and more.</a:t>
              </a:r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655121" y="1304811"/>
            <a:ext cx="7707485" cy="7677377"/>
            <a:chOff x="0" y="0"/>
            <a:chExt cx="6502400" cy="6477000"/>
          </a:xfrm>
        </p:grpSpPr>
        <p:sp>
          <p:nvSpPr>
            <p:cNvPr id="9" name="Freeform 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  <p:sp>
          <p:nvSpPr>
            <p:cNvPr id="10" name="Freeform 1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143000" y="-304800"/>
            <a:ext cx="13106400" cy="109728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1601450" cy="10287000"/>
            <a:chOff x="0" y="0"/>
            <a:chExt cx="15468600" cy="1371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7620" t="3571" r="7620" b="3571"/>
            <a:stretch>
              <a:fillRect/>
            </a:stretch>
          </p:blipFill>
          <p:spPr>
            <a:xfrm>
              <a:off x="0" y="0"/>
              <a:ext cx="15468600" cy="66040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9505" t="3571" r="29505" b="3571"/>
            <a:stretch>
              <a:fillRect/>
            </a:stretch>
          </p:blipFill>
          <p:spPr>
            <a:xfrm>
              <a:off x="0" y="7112000"/>
              <a:ext cx="7480300" cy="660400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9505" t="3571" r="29505" b="3571"/>
            <a:stretch>
              <a:fillRect/>
            </a:stretch>
          </p:blipFill>
          <p:spPr>
            <a:xfrm>
              <a:off x="7988300" y="7112000"/>
              <a:ext cx="7480300" cy="66040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9228399" y="1128049"/>
            <a:ext cx="8030901" cy="8030901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446320" y="4107475"/>
            <a:ext cx="5595058" cy="2148249"/>
            <a:chOff x="0" y="0"/>
            <a:chExt cx="7460077" cy="286433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GAMING WITH KYOBI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787247"/>
              <a:ext cx="7460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communication tools used for demonstrations, reports, speeches and more.</a:t>
              </a: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881609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/>
          <p:nvPr/>
        </p:nvGrpSpPr>
        <p:grpSpPr>
          <a:xfrm>
            <a:off x="1159639" y="3704395"/>
            <a:ext cx="1443942" cy="144394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881609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10156061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0156061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159639" y="6774098"/>
            <a:ext cx="1443942" cy="144394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434091" y="3704395"/>
            <a:ext cx="1443942" cy="144394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434091" y="6774098"/>
            <a:ext cx="1443942" cy="1443942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805591" y="1384863"/>
            <a:ext cx="8676817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Gaming Consoles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911277" y="3711774"/>
            <a:ext cx="5349096" cy="1429184"/>
            <a:chOff x="0" y="0"/>
            <a:chExt cx="7132128" cy="1905579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1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911277" y="6781477"/>
            <a:ext cx="5349096" cy="1429184"/>
            <a:chOff x="0" y="0"/>
            <a:chExt cx="7132128" cy="1905579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POCKET KYOBI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247460" y="3711774"/>
            <a:ext cx="5349096" cy="1429184"/>
            <a:chOff x="0" y="0"/>
            <a:chExt cx="7132128" cy="1905579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KYOBI REMASTERED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247460" y="6781477"/>
            <a:ext cx="5349096" cy="1429184"/>
            <a:chOff x="0" y="0"/>
            <a:chExt cx="7132128" cy="1905579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MAX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775358" y="-352425"/>
            <a:ext cx="10896600" cy="10991850"/>
          </a:xfrm>
          <a:prstGeom prst="rect">
            <a:avLst/>
          </a:prstGeom>
          <a:solidFill>
            <a:srgbClr val="1AAEA6"/>
          </a:solidFill>
        </p:spPr>
      </p:sp>
      <p:grpSp>
        <p:nvGrpSpPr>
          <p:cNvPr id="3" name="Group 3"/>
          <p:cNvGrpSpPr/>
          <p:nvPr/>
        </p:nvGrpSpPr>
        <p:grpSpPr>
          <a:xfrm>
            <a:off x="9144000" y="0"/>
            <a:ext cx="9525000" cy="11239500"/>
            <a:chOff x="0" y="0"/>
            <a:chExt cx="12700000" cy="1498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15815" r="15815"/>
            <a:stretch>
              <a:fillRect/>
            </a:stretch>
          </p:blipFill>
          <p:spPr>
            <a:xfrm>
              <a:off x="0" y="0"/>
              <a:ext cx="12700000" cy="72390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15815" r="15815"/>
            <a:stretch>
              <a:fillRect/>
            </a:stretch>
          </p:blipFill>
          <p:spPr>
            <a:xfrm>
              <a:off x="0" y="7747000"/>
              <a:ext cx="12700000" cy="7239000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5619608"/>
            <a:ext cx="5595058" cy="3638692"/>
            <a:chOff x="0" y="0"/>
            <a:chExt cx="7460077" cy="4851589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OTHER CONSOLES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722972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724632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KYOBI CONSOLES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85704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217920" y="1028700"/>
            <a:ext cx="1805940" cy="1805940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0800000"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809786" y="1295400"/>
            <a:ext cx="12668428" cy="7696200"/>
            <a:chOff x="0" y="0"/>
            <a:chExt cx="6693935" cy="4066634"/>
          </a:xfrm>
        </p:grpSpPr>
        <p:sp>
          <p:nvSpPr>
            <p:cNvPr id="4" name="Freeform 4"/>
            <p:cNvSpPr/>
            <p:nvPr/>
          </p:nvSpPr>
          <p:spPr>
            <a:xfrm>
              <a:off x="0" y="3761834"/>
              <a:ext cx="6693935" cy="304800"/>
            </a:xfrm>
            <a:custGeom>
              <a:avLst/>
              <a:gdLst/>
              <a:ahLst/>
              <a:cxnLst/>
              <a:rect l="l" t="t" r="r" b="b"/>
              <a:pathLst>
                <a:path w="6693935" h="304800">
                  <a:moveTo>
                    <a:pt x="6389135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6693935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6389135" y="1270"/>
              <a:ext cx="304800" cy="4065364"/>
            </a:xfrm>
            <a:custGeom>
              <a:avLst/>
              <a:gdLst/>
              <a:ahLst/>
              <a:cxnLst/>
              <a:rect l="l" t="t" r="r" b="b"/>
              <a:pathLst>
                <a:path w="304800" h="4065364">
                  <a:moveTo>
                    <a:pt x="304800" y="303530"/>
                  </a:moveTo>
                  <a:lnTo>
                    <a:pt x="0" y="0"/>
                  </a:lnTo>
                  <a:lnTo>
                    <a:pt x="0" y="3760564"/>
                  </a:lnTo>
                  <a:lnTo>
                    <a:pt x="304800" y="4065364"/>
                  </a:lnTo>
                  <a:lnTo>
                    <a:pt x="304800" y="3760564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6389135" cy="3761834"/>
            </a:xfrm>
            <a:custGeom>
              <a:avLst/>
              <a:gdLst/>
              <a:ahLst/>
              <a:cxnLst/>
              <a:rect l="l" t="t" r="r" b="b"/>
              <a:pathLst>
                <a:path w="6389135" h="3761834">
                  <a:moveTo>
                    <a:pt x="304800" y="0"/>
                  </a:moveTo>
                  <a:lnTo>
                    <a:pt x="0" y="0"/>
                  </a:lnTo>
                  <a:lnTo>
                    <a:pt x="0" y="3761834"/>
                  </a:lnTo>
                  <a:lnTo>
                    <a:pt x="6389135" y="3761834"/>
                  </a:lnTo>
                  <a:lnTo>
                    <a:pt x="6389135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4851046" y="2863991"/>
            <a:ext cx="8585908" cy="4101817"/>
            <a:chOff x="0" y="0"/>
            <a:chExt cx="11447877" cy="5469089"/>
          </a:xfrm>
        </p:grpSpPr>
        <p:sp>
          <p:nvSpPr>
            <p:cNvPr id="8" name="TextBox 8"/>
            <p:cNvSpPr txBox="1"/>
            <p:nvPr/>
          </p:nvSpPr>
          <p:spPr>
            <a:xfrm>
              <a:off x="199390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INDUSTRY FACTS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369949"/>
              <a:ext cx="11447877" cy="2419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808"/>
                </a:lnSpc>
              </a:pPr>
              <a:r>
                <a:rPr lang="en-US" sz="14400">
                  <a:solidFill>
                    <a:srgbClr val="1AAEA6"/>
                  </a:solidFill>
                  <a:latin typeface="VT323"/>
                </a:rPr>
                <a:t>8 OUT OF 10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93700" y="3960241"/>
              <a:ext cx="106604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HOUSEHOLDS OWN A KYOBI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647700" y="4814404"/>
              <a:ext cx="101524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5864" y="1962150"/>
            <a:ext cx="16233436" cy="8944104"/>
            <a:chOff x="0" y="0"/>
            <a:chExt cx="3005415" cy="16558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05415" cy="1655887"/>
            </a:xfrm>
            <a:custGeom>
              <a:avLst/>
              <a:gdLst/>
              <a:ahLst/>
              <a:cxnLst/>
              <a:rect l="l" t="t" r="r" b="b"/>
              <a:pathLst>
                <a:path w="3005415" h="1655887">
                  <a:moveTo>
                    <a:pt x="0" y="0"/>
                  </a:moveTo>
                  <a:lnTo>
                    <a:pt x="0" y="1655887"/>
                  </a:lnTo>
                  <a:lnTo>
                    <a:pt x="3005415" y="1655887"/>
                  </a:lnTo>
                  <a:lnTo>
                    <a:pt x="3005415" y="0"/>
                  </a:lnTo>
                  <a:lnTo>
                    <a:pt x="0" y="0"/>
                  </a:lnTo>
                  <a:close/>
                  <a:moveTo>
                    <a:pt x="2944455" y="1594927"/>
                  </a:moveTo>
                  <a:lnTo>
                    <a:pt x="59690" y="1594927"/>
                  </a:lnTo>
                  <a:lnTo>
                    <a:pt x="59690" y="59690"/>
                  </a:lnTo>
                  <a:lnTo>
                    <a:pt x="2944455" y="59690"/>
                  </a:lnTo>
                  <a:lnTo>
                    <a:pt x="2944455" y="1594927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8210550" y="1028700"/>
            <a:ext cx="1866900" cy="186690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981200" y="3643312"/>
            <a:ext cx="14782799" cy="5838832"/>
            <a:chOff x="0" y="133349"/>
            <a:chExt cx="12505735" cy="7785108"/>
          </a:xfrm>
        </p:grpSpPr>
        <p:sp>
          <p:nvSpPr>
            <p:cNvPr id="7" name="TextBox 7"/>
            <p:cNvSpPr txBox="1"/>
            <p:nvPr/>
          </p:nvSpPr>
          <p:spPr>
            <a:xfrm>
              <a:off x="0" y="133349"/>
              <a:ext cx="12505734" cy="13678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 dirty="0" err="1">
                  <a:solidFill>
                    <a:srgbClr val="273948"/>
                  </a:solidFill>
                  <a:latin typeface="VT323"/>
                </a:rPr>
                <a:t>Caractéristiques</a:t>
              </a:r>
              <a:endParaRPr lang="en-US" sz="8000" spc="80" dirty="0">
                <a:solidFill>
                  <a:srgbClr val="273948"/>
                </a:solidFill>
                <a:latin typeface="VT323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216042"/>
              <a:ext cx="12505735" cy="57024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Orienté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UI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: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crée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des interfaces complexes et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réactives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Syntaxe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déclarative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: simple à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comprendre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et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débuguer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Orienté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composants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: un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composant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gère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son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propre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état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Technologie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agnostique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: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peu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importe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la stack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technologique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utilisée</a:t>
              </a: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</p:txBody>
        </p:sp>
      </p:grpSp>
      <p:pic>
        <p:nvPicPr>
          <p:cNvPr id="11" name="Graphic 10">
            <a:extLst>
              <a:ext uri="{FF2B5EF4-FFF2-40B4-BE49-F238E27FC236}">
                <a16:creationId xmlns:a16="http://schemas.microsoft.com/office/drawing/2014/main" id="{7A31EC01-22D0-4417-8430-4F4B0085A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75353" y="1398112"/>
            <a:ext cx="1334458" cy="116039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33129" y="1782441"/>
            <a:ext cx="6722117" cy="672211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875930" y="4749439"/>
            <a:ext cx="4636514" cy="2112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2800" spc="84">
                <a:solidFill>
                  <a:srgbClr val="1AAEA6"/>
                </a:solidFill>
                <a:latin typeface="Glacial Indifference"/>
              </a:rPr>
              <a:t>Presentations are communication tools that can be demonstrations, reports, and more.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44296" y="1700148"/>
            <a:ext cx="12556786" cy="6886704"/>
            <a:chOff x="0" y="0"/>
            <a:chExt cx="2324730" cy="127498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4729" cy="1274986"/>
            </a:xfrm>
            <a:custGeom>
              <a:avLst/>
              <a:gdLst/>
              <a:ahLst/>
              <a:cxnLst/>
              <a:rect l="l" t="t" r="r" b="b"/>
              <a:pathLst>
                <a:path w="2324729" h="1274986">
                  <a:moveTo>
                    <a:pt x="0" y="0"/>
                  </a:moveTo>
                  <a:lnTo>
                    <a:pt x="0" y="1274986"/>
                  </a:lnTo>
                  <a:lnTo>
                    <a:pt x="2324729" y="1274986"/>
                  </a:lnTo>
                  <a:lnTo>
                    <a:pt x="2324729" y="0"/>
                  </a:lnTo>
                  <a:lnTo>
                    <a:pt x="0" y="0"/>
                  </a:lnTo>
                  <a:close/>
                  <a:moveTo>
                    <a:pt x="2263769" y="1214026"/>
                  </a:moveTo>
                  <a:lnTo>
                    <a:pt x="59690" y="1214026"/>
                  </a:lnTo>
                  <a:lnTo>
                    <a:pt x="59690" y="59690"/>
                  </a:lnTo>
                  <a:lnTo>
                    <a:pt x="2263770" y="59690"/>
                  </a:lnTo>
                  <a:lnTo>
                    <a:pt x="2263770" y="1214026"/>
                  </a:ln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916087" y="3042475"/>
            <a:ext cx="3595989" cy="3595989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631943" y="4004085"/>
            <a:ext cx="7995358" cy="2278830"/>
            <a:chOff x="0" y="0"/>
            <a:chExt cx="10660477" cy="3038440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9747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CUTTING-EDGE PERFORMANCE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362165"/>
              <a:ext cx="106604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GAMING REDEFINED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78717"/>
              <a:ext cx="10621585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INTRODUCING KYOBI X</a:t>
              </a: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3860639" y="-139861"/>
            <a:ext cx="10566722" cy="10566722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60570" y="560070"/>
            <a:ext cx="9166860" cy="916686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717822" y="3483595"/>
            <a:ext cx="6852355" cy="3319810"/>
            <a:chOff x="0" y="0"/>
            <a:chExt cx="9136473" cy="4426413"/>
          </a:xfrm>
        </p:grpSpPr>
        <p:sp>
          <p:nvSpPr>
            <p:cNvPr id="8" name="TextBox 8"/>
            <p:cNvSpPr txBox="1"/>
            <p:nvPr/>
          </p:nvSpPr>
          <p:spPr>
            <a:xfrm>
              <a:off x="0" y="219075"/>
              <a:ext cx="9136473" cy="25884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2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WHAT SETS</a:t>
              </a:r>
            </a:p>
            <a:p>
              <a:pPr algn="ctr">
                <a:lnSpc>
                  <a:spcPts val="712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OURS APART?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188310" y="3162912"/>
              <a:ext cx="6759852" cy="1263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05"/>
                </a:lnSpc>
              </a:pPr>
              <a:r>
                <a:rPr lang="en-US" sz="2718" spc="271">
                  <a:solidFill>
                    <a:srgbClr val="1AAEA6"/>
                  </a:solidFill>
                  <a:latin typeface="Glacial Indifference"/>
                </a:rPr>
                <a:t>OUR STRIVE FOR CONSTANT INNOVATION AND CHANGE.</a:t>
              </a: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762000" y="-685800"/>
            <a:ext cx="8572500" cy="114681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15453360" y="1238250"/>
            <a:ext cx="1805940" cy="180594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8705858" y="1664970"/>
            <a:ext cx="5595055" cy="108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80">
                <a:solidFill>
                  <a:srgbClr val="1AAEA6"/>
                </a:solidFill>
                <a:latin typeface="VT323"/>
              </a:rPr>
              <a:t>THE KYOBI X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006892" y="5048250"/>
            <a:ext cx="7252408" cy="4210050"/>
            <a:chOff x="0" y="0"/>
            <a:chExt cx="9669877" cy="5613400"/>
          </a:xfrm>
        </p:grpSpPr>
        <p:sp>
          <p:nvSpPr>
            <p:cNvPr id="7" name="TextBox 7"/>
            <p:cNvSpPr txBox="1"/>
            <p:nvPr/>
          </p:nvSpPr>
          <p:spPr>
            <a:xfrm>
              <a:off x="304800" y="2043524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FASTEST TECHNOLOGY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811640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304800" y="4190599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UPDATED GRAPHICS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958715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04800" y="-66675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SLEEK AND MINIMAL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701441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88014" y="1380996"/>
            <a:ext cx="14271286" cy="7877304"/>
            <a:chOff x="0" y="0"/>
            <a:chExt cx="2642147" cy="14583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42147" cy="1458383"/>
            </a:xfrm>
            <a:custGeom>
              <a:avLst/>
              <a:gdLst/>
              <a:ahLst/>
              <a:cxnLst/>
              <a:rect l="l" t="t" r="r" b="b"/>
              <a:pathLst>
                <a:path w="2642147" h="1458383">
                  <a:moveTo>
                    <a:pt x="0" y="0"/>
                  </a:moveTo>
                  <a:lnTo>
                    <a:pt x="0" y="1458383"/>
                  </a:lnTo>
                  <a:lnTo>
                    <a:pt x="2642147" y="1458383"/>
                  </a:lnTo>
                  <a:lnTo>
                    <a:pt x="2642147" y="0"/>
                  </a:lnTo>
                  <a:lnTo>
                    <a:pt x="0" y="0"/>
                  </a:lnTo>
                  <a:close/>
                  <a:moveTo>
                    <a:pt x="2581187" y="1397423"/>
                  </a:moveTo>
                  <a:lnTo>
                    <a:pt x="59690" y="1397423"/>
                  </a:lnTo>
                  <a:lnTo>
                    <a:pt x="59690" y="59690"/>
                  </a:lnTo>
                  <a:lnTo>
                    <a:pt x="2581187" y="59690"/>
                  </a:lnTo>
                  <a:lnTo>
                    <a:pt x="2581187" y="1397423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028700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703035" y="2595273"/>
            <a:ext cx="4642555" cy="2858078"/>
            <a:chOff x="0" y="0"/>
            <a:chExt cx="6190073" cy="3810771"/>
          </a:xfrm>
        </p:grpSpPr>
        <p:sp>
          <p:nvSpPr>
            <p:cNvPr id="7" name="TextBox 7"/>
            <p:cNvSpPr txBox="1"/>
            <p:nvPr/>
          </p:nvSpPr>
          <p:spPr>
            <a:xfrm>
              <a:off x="0" y="133350"/>
              <a:ext cx="619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THE KYOBI AESTHETICS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533398" y="3085177"/>
              <a:ext cx="51232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IN-DEPTH LOOK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524756" y="3948557"/>
            <a:ext cx="3975808" cy="2742183"/>
            <a:chOff x="0" y="0"/>
            <a:chExt cx="5301077" cy="365624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53010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ORIGINAL COLORWAYS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579159"/>
              <a:ext cx="5301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268206" y="3948557"/>
            <a:ext cx="3975808" cy="2742183"/>
            <a:chOff x="0" y="0"/>
            <a:chExt cx="5301077" cy="365624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53010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ORIGINAL COLORWAYS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579159"/>
              <a:ext cx="5301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3503" y="1744345"/>
            <a:ext cx="10910008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50"/>
              </a:lnSpc>
            </a:pPr>
            <a:r>
              <a:rPr lang="en-US" sz="5500" spc="99">
                <a:solidFill>
                  <a:srgbClr val="273948"/>
                </a:solidFill>
                <a:latin typeface="Glacial Indifference Bold"/>
              </a:rPr>
              <a:t>Dimensions and Characteristics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5453360" y="1314450"/>
            <a:ext cx="1805940" cy="180594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112204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6" name="AutoShape 6"/>
          <p:cNvSpPr/>
          <p:nvPr/>
        </p:nvSpPr>
        <p:spPr>
          <a:xfrm>
            <a:off x="5243552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9472652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358455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505866" y="4781550"/>
            <a:ext cx="2813758" cy="2327681"/>
            <a:chOff x="0" y="0"/>
            <a:chExt cx="3751677" cy="310357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LIGHTWEIGHT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14300" y="7013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77927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3" name="Group 13"/>
          <p:cNvGrpSpPr/>
          <p:nvPr/>
        </p:nvGrpSpPr>
        <p:grpSpPr>
          <a:xfrm>
            <a:off x="5627373" y="4781550"/>
            <a:ext cx="2813758" cy="2327681"/>
            <a:chOff x="0" y="0"/>
            <a:chExt cx="3751677" cy="310357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PORTABLE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14300" y="7013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16" name="AutoShape 16"/>
          <p:cNvSpPr/>
          <p:nvPr/>
        </p:nvSpPr>
        <p:spPr>
          <a:xfrm>
            <a:off x="59007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7" name="Group 17"/>
          <p:cNvGrpSpPr/>
          <p:nvPr/>
        </p:nvGrpSpPr>
        <p:grpSpPr>
          <a:xfrm>
            <a:off x="9856473" y="4781550"/>
            <a:ext cx="2813758" cy="2861081"/>
            <a:chOff x="0" y="0"/>
            <a:chExt cx="3751677" cy="3814775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66675"/>
              <a:ext cx="37516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SHATTER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PROOF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14300" y="14125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20" name="AutoShape 20"/>
          <p:cNvSpPr/>
          <p:nvPr/>
        </p:nvSpPr>
        <p:spPr>
          <a:xfrm>
            <a:off x="101298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sp>
        <p:nvSpPr>
          <p:cNvPr id="21" name="AutoShape 21"/>
          <p:cNvSpPr/>
          <p:nvPr/>
        </p:nvSpPr>
        <p:spPr>
          <a:xfrm>
            <a:off x="1424178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22" name="Group 22"/>
          <p:cNvGrpSpPr/>
          <p:nvPr/>
        </p:nvGrpSpPr>
        <p:grpSpPr>
          <a:xfrm>
            <a:off x="13968376" y="4781550"/>
            <a:ext cx="2813758" cy="2861081"/>
            <a:chOff x="0" y="0"/>
            <a:chExt cx="3751677" cy="3814775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66675"/>
              <a:ext cx="37516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TEMPERATURE RESISTANT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14300" y="14125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43747" y="-666750"/>
            <a:ext cx="7734300" cy="116205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11468100" y="-133350"/>
            <a:ext cx="6819900" cy="10553700"/>
            <a:chOff x="0" y="0"/>
            <a:chExt cx="9093200" cy="140716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0"/>
              <a:ext cx="9093200" cy="4351867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4859867"/>
              <a:ext cx="9093200" cy="4351867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9719733"/>
              <a:ext cx="9093200" cy="435186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838703" y="1454150"/>
            <a:ext cx="5595058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150"/>
              </a:lnSpc>
            </a:pPr>
            <a:r>
              <a:rPr lang="en-US" sz="5500" spc="99">
                <a:solidFill>
                  <a:srgbClr val="1AAEA6"/>
                </a:solidFill>
                <a:latin typeface="Glacial Indifference Bold"/>
              </a:rPr>
              <a:t>Building the X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1028700"/>
            <a:ext cx="1805940" cy="180594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028700" y="3947084"/>
            <a:ext cx="7633408" cy="5311216"/>
            <a:chOff x="0" y="0"/>
            <a:chExt cx="10177877" cy="708162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51657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CONSTRUCTION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8986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6003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PLANNING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3332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INSPIRATION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6662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1114" y="5441245"/>
            <a:ext cx="16138186" cy="5477004"/>
            <a:chOff x="0" y="0"/>
            <a:chExt cx="2987780" cy="10139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87780" cy="1013998"/>
            </a:xfrm>
            <a:custGeom>
              <a:avLst/>
              <a:gdLst/>
              <a:ahLst/>
              <a:cxnLst/>
              <a:rect l="l" t="t" r="r" b="b"/>
              <a:pathLst>
                <a:path w="2987780" h="1013998">
                  <a:moveTo>
                    <a:pt x="0" y="0"/>
                  </a:moveTo>
                  <a:lnTo>
                    <a:pt x="0" y="1013998"/>
                  </a:lnTo>
                  <a:lnTo>
                    <a:pt x="2987780" y="1013998"/>
                  </a:lnTo>
                  <a:lnTo>
                    <a:pt x="2987780" y="0"/>
                  </a:lnTo>
                  <a:lnTo>
                    <a:pt x="0" y="0"/>
                  </a:lnTo>
                  <a:close/>
                  <a:moveTo>
                    <a:pt x="2926820" y="953038"/>
                  </a:moveTo>
                  <a:lnTo>
                    <a:pt x="59690" y="953038"/>
                  </a:lnTo>
                  <a:lnTo>
                    <a:pt x="59690" y="59690"/>
                  </a:lnTo>
                  <a:lnTo>
                    <a:pt x="2926820" y="59690"/>
                  </a:lnTo>
                  <a:lnTo>
                    <a:pt x="2926820" y="953038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965222" y="1276350"/>
            <a:ext cx="10357555" cy="1906270"/>
            <a:chOff x="0" y="0"/>
            <a:chExt cx="13810073" cy="2541693"/>
          </a:xfrm>
        </p:grpSpPr>
        <p:sp>
          <p:nvSpPr>
            <p:cNvPr id="5" name="TextBox 5"/>
            <p:cNvSpPr txBox="1"/>
            <p:nvPr/>
          </p:nvSpPr>
          <p:spPr>
            <a:xfrm>
              <a:off x="0" y="133350"/>
              <a:ext cx="138100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CONSOLE FEATURES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11198" y="1816100"/>
              <a:ext cx="12387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A LOOK INTO THE X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251000" y="4302701"/>
            <a:ext cx="3575758" cy="3800265"/>
            <a:chOff x="0" y="0"/>
            <a:chExt cx="4767677" cy="5067020"/>
          </a:xfrm>
        </p:grpSpPr>
        <p:grpSp>
          <p:nvGrpSpPr>
            <p:cNvPr id="8" name="Group 8"/>
            <p:cNvGrpSpPr/>
            <p:nvPr/>
          </p:nvGrpSpPr>
          <p:grpSpPr>
            <a:xfrm>
              <a:off x="618045" y="0"/>
              <a:ext cx="3861788" cy="3861788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Seamless Integration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56121" y="4302701"/>
            <a:ext cx="3575758" cy="3800265"/>
            <a:chOff x="0" y="0"/>
            <a:chExt cx="4767677" cy="5067020"/>
          </a:xfrm>
        </p:grpSpPr>
        <p:grpSp>
          <p:nvGrpSpPr>
            <p:cNvPr id="12" name="Group 12"/>
            <p:cNvGrpSpPr/>
            <p:nvPr/>
          </p:nvGrpSpPr>
          <p:grpSpPr>
            <a:xfrm>
              <a:off x="564862" y="0"/>
              <a:ext cx="3861788" cy="3861788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New Controllers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429831" y="4302701"/>
            <a:ext cx="3575758" cy="3800265"/>
            <a:chOff x="0" y="0"/>
            <a:chExt cx="4767677" cy="5067020"/>
          </a:xfrm>
        </p:grpSpPr>
        <p:grpSp>
          <p:nvGrpSpPr>
            <p:cNvPr id="16" name="Group 16"/>
            <p:cNvGrpSpPr/>
            <p:nvPr/>
          </p:nvGrpSpPr>
          <p:grpSpPr>
            <a:xfrm>
              <a:off x="452945" y="0"/>
              <a:ext cx="3861788" cy="3861788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Surround Sound</a:t>
              </a: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10" y="3651250"/>
            <a:ext cx="4642555" cy="3117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spc="80">
                <a:solidFill>
                  <a:srgbClr val="F59899"/>
                </a:solidFill>
                <a:latin typeface="VT323"/>
              </a:rPr>
              <a:t>IMPROVING EVERY RELEASE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247906" y="2317203"/>
            <a:ext cx="6642808" cy="5652595"/>
            <a:chOff x="0" y="0"/>
            <a:chExt cx="8857077" cy="7536793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FEEDBACK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845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676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INNOVATION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4277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4197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BETA TESTING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1709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75057" y="3648011"/>
            <a:ext cx="6422686" cy="4753104"/>
            <a:chOff x="0" y="0"/>
            <a:chExt cx="1189079" cy="879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89079" cy="879977"/>
            </a:xfrm>
            <a:custGeom>
              <a:avLst/>
              <a:gdLst/>
              <a:ahLst/>
              <a:cxnLst/>
              <a:rect l="l" t="t" r="r" b="b"/>
              <a:pathLst>
                <a:path w="1189079" h="879977">
                  <a:moveTo>
                    <a:pt x="0" y="0"/>
                  </a:moveTo>
                  <a:lnTo>
                    <a:pt x="0" y="879977"/>
                  </a:lnTo>
                  <a:lnTo>
                    <a:pt x="1189079" y="879977"/>
                  </a:lnTo>
                  <a:lnTo>
                    <a:pt x="1189079" y="0"/>
                  </a:lnTo>
                  <a:lnTo>
                    <a:pt x="0" y="0"/>
                  </a:lnTo>
                  <a:close/>
                  <a:moveTo>
                    <a:pt x="1128119" y="819017"/>
                  </a:moveTo>
                  <a:lnTo>
                    <a:pt x="59690" y="819017"/>
                  </a:lnTo>
                  <a:lnTo>
                    <a:pt x="59690" y="59690"/>
                  </a:lnTo>
                  <a:lnTo>
                    <a:pt x="1128119" y="59690"/>
                  </a:lnTo>
                  <a:lnTo>
                    <a:pt x="1128119" y="819017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129087" y="1885886"/>
            <a:ext cx="2714625" cy="27146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590257" y="3648011"/>
            <a:ext cx="6422686" cy="4753104"/>
            <a:chOff x="0" y="0"/>
            <a:chExt cx="1189079" cy="87997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89079" cy="879977"/>
            </a:xfrm>
            <a:custGeom>
              <a:avLst/>
              <a:gdLst/>
              <a:ahLst/>
              <a:cxnLst/>
              <a:rect l="l" t="t" r="r" b="b"/>
              <a:pathLst>
                <a:path w="1189079" h="879977">
                  <a:moveTo>
                    <a:pt x="0" y="0"/>
                  </a:moveTo>
                  <a:lnTo>
                    <a:pt x="0" y="879977"/>
                  </a:lnTo>
                  <a:lnTo>
                    <a:pt x="1189079" y="879977"/>
                  </a:lnTo>
                  <a:lnTo>
                    <a:pt x="1189079" y="0"/>
                  </a:lnTo>
                  <a:lnTo>
                    <a:pt x="0" y="0"/>
                  </a:lnTo>
                  <a:close/>
                  <a:moveTo>
                    <a:pt x="1128119" y="819017"/>
                  </a:moveTo>
                  <a:lnTo>
                    <a:pt x="59690" y="819017"/>
                  </a:lnTo>
                  <a:lnTo>
                    <a:pt x="59690" y="59690"/>
                  </a:lnTo>
                  <a:lnTo>
                    <a:pt x="1128119" y="59690"/>
                  </a:lnTo>
                  <a:lnTo>
                    <a:pt x="1128119" y="819017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3422296" y="4984738"/>
            <a:ext cx="4128208" cy="2339951"/>
            <a:chOff x="0" y="0"/>
            <a:chExt cx="5504277" cy="3119935"/>
          </a:xfrm>
        </p:grpSpPr>
        <p:sp>
          <p:nvSpPr>
            <p:cNvPr id="9" name="TextBox 9"/>
            <p:cNvSpPr txBox="1"/>
            <p:nvPr/>
          </p:nvSpPr>
          <p:spPr>
            <a:xfrm>
              <a:off x="774702" y="133350"/>
              <a:ext cx="39548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F59899"/>
                  </a:solidFill>
                  <a:latin typeface="VT323"/>
                </a:rPr>
                <a:t>87%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732460"/>
              <a:ext cx="55042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WANT AN UPDATED CONSOLE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444287" y="1885886"/>
            <a:ext cx="2714625" cy="2714625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0737496" y="5064919"/>
            <a:ext cx="4128208" cy="2339951"/>
            <a:chOff x="0" y="0"/>
            <a:chExt cx="5504277" cy="311993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732460"/>
              <a:ext cx="55042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ARE HAPPY WITH KYOBI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74702" y="133350"/>
              <a:ext cx="39548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F59899"/>
                  </a:solidFill>
                  <a:latin typeface="VT323"/>
                </a:rPr>
                <a:t>99%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3C6B28-D9E9-4748-97BF-981555842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121" y="2559164"/>
            <a:ext cx="12119759" cy="6089536"/>
          </a:xfrm>
          <a:prstGeom prst="rect">
            <a:avLst/>
          </a:prstGeom>
        </p:spPr>
      </p:pic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>
                <a:solidFill>
                  <a:srgbClr val="1AAEA6"/>
                </a:solidFill>
                <a:latin typeface="Glacial Indifference Bold"/>
              </a:rPr>
              <a:t>Un simple </a:t>
            </a:r>
            <a:r>
              <a:rPr lang="en-US" sz="5500" spc="99" dirty="0" err="1">
                <a:solidFill>
                  <a:srgbClr val="1AAEA6"/>
                </a:solidFill>
                <a:latin typeface="Glacial Indifference Bold"/>
              </a:rPr>
              <a:t>composant</a:t>
            </a:r>
            <a:endParaRPr lang="en-US" sz="5500" spc="99" dirty="0">
              <a:solidFill>
                <a:srgbClr val="1AAEA6"/>
              </a:solidFill>
              <a:latin typeface="Glacial Indifference Bol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01050" y="1028700"/>
            <a:ext cx="10668000" cy="82296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4755861"/>
            <a:ext cx="6128455" cy="210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80">
                <a:solidFill>
                  <a:srgbClr val="273948"/>
                </a:solidFill>
                <a:latin typeface="VT323"/>
              </a:rPr>
              <a:t>CONSOLE RELEASE DATES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923059"/>
            <a:ext cx="5804608" cy="553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3400" spc="204">
                <a:solidFill>
                  <a:srgbClr val="273948"/>
                </a:solidFill>
                <a:latin typeface="Glacial Indifference Bold"/>
              </a:rPr>
              <a:t>AROUND THE WORLD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2577811"/>
            <a:ext cx="1805940" cy="180594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991475" y="2038350"/>
            <a:ext cx="819150" cy="8191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86906" y="2038350"/>
            <a:ext cx="7023808" cy="1287780"/>
            <a:chOff x="0" y="0"/>
            <a:chExt cx="9365077" cy="171704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JANUARY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86906" y="3739515"/>
            <a:ext cx="7023808" cy="1287780"/>
            <a:chOff x="0" y="0"/>
            <a:chExt cx="9365077" cy="171704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FEBRUARY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86906" y="5521381"/>
            <a:ext cx="7023808" cy="1287780"/>
            <a:chOff x="0" y="0"/>
            <a:chExt cx="9365077" cy="1717040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MARCH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86906" y="7273981"/>
            <a:ext cx="7023808" cy="1287780"/>
            <a:chOff x="0" y="0"/>
            <a:chExt cx="9365077" cy="1717040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APRIL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991475" y="3739515"/>
            <a:ext cx="819150" cy="81915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991475" y="5521381"/>
            <a:ext cx="819150" cy="819150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7991475" y="7273981"/>
            <a:ext cx="819150" cy="819150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29700" y="1028700"/>
            <a:ext cx="8229600" cy="822960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08846" y="5259678"/>
            <a:ext cx="6071308" cy="2056819"/>
            <a:chOff x="0" y="0"/>
            <a:chExt cx="8095077" cy="2742425"/>
          </a:xfrm>
        </p:grpSpPr>
        <p:sp>
          <p:nvSpPr>
            <p:cNvPr id="5" name="TextBox 5"/>
            <p:cNvSpPr txBox="1"/>
            <p:nvPr/>
          </p:nvSpPr>
          <p:spPr>
            <a:xfrm>
              <a:off x="0" y="-57150"/>
              <a:ext cx="8095077" cy="1166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5500" spc="99">
                  <a:solidFill>
                    <a:srgbClr val="273948"/>
                  </a:solidFill>
                  <a:latin typeface="Glacial Indifference Bold"/>
                </a:rPr>
                <a:t>Introducing the X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17500" y="1376540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communication tools for reports, and more.</a:t>
              </a: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66800" y="1114296"/>
            <a:ext cx="12175786" cy="8144004"/>
            <a:chOff x="0" y="0"/>
            <a:chExt cx="2254192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54192" cy="1507759"/>
            </a:xfrm>
            <a:custGeom>
              <a:avLst/>
              <a:gdLst/>
              <a:ahLst/>
              <a:cxnLst/>
              <a:rect l="l" t="t" r="r" b="b"/>
              <a:pathLst>
                <a:path w="2254192" h="1507759">
                  <a:moveTo>
                    <a:pt x="0" y="0"/>
                  </a:moveTo>
                  <a:lnTo>
                    <a:pt x="0" y="1507759"/>
                  </a:lnTo>
                  <a:lnTo>
                    <a:pt x="2254192" y="1507759"/>
                  </a:lnTo>
                  <a:lnTo>
                    <a:pt x="2254192" y="0"/>
                  </a:lnTo>
                  <a:lnTo>
                    <a:pt x="0" y="0"/>
                  </a:lnTo>
                  <a:close/>
                  <a:moveTo>
                    <a:pt x="2193232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193232" y="59690"/>
                  </a:lnTo>
                  <a:lnTo>
                    <a:pt x="2193232" y="1446799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65275" y="2132965"/>
            <a:ext cx="7997825" cy="6054090"/>
            <a:chOff x="0" y="0"/>
            <a:chExt cx="10663767" cy="8072120"/>
          </a:xfrm>
        </p:grpSpPr>
        <p:sp>
          <p:nvSpPr>
            <p:cNvPr id="5" name="TextBox 5"/>
            <p:cNvSpPr txBox="1"/>
            <p:nvPr/>
          </p:nvSpPr>
          <p:spPr>
            <a:xfrm>
              <a:off x="3767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1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4341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2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4915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3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5489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4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6063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5</a:t>
              </a:r>
            </a:p>
          </p:txBody>
        </p: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376767" y="159173"/>
              <a:ext cx="10287000" cy="7594600"/>
              <a:chOff x="0" y="0"/>
              <a:chExt cx="10287000" cy="75946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-6350"/>
                <a:ext cx="10287000" cy="76073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76073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  <a:moveTo>
                      <a:pt x="0" y="2531533"/>
                    </a:moveTo>
                    <a:lnTo>
                      <a:pt x="10287000" y="2531533"/>
                    </a:lnTo>
                    <a:lnTo>
                      <a:pt x="10287000" y="2544233"/>
                    </a:lnTo>
                    <a:lnTo>
                      <a:pt x="0" y="2544233"/>
                    </a:lnTo>
                    <a:close/>
                    <a:moveTo>
                      <a:pt x="0" y="5063067"/>
                    </a:moveTo>
                    <a:lnTo>
                      <a:pt x="10287000" y="5063067"/>
                    </a:lnTo>
                    <a:lnTo>
                      <a:pt x="10287000" y="5075767"/>
                    </a:lnTo>
                    <a:lnTo>
                      <a:pt x="0" y="5075767"/>
                    </a:lnTo>
                    <a:close/>
                    <a:moveTo>
                      <a:pt x="0" y="7594600"/>
                    </a:moveTo>
                    <a:lnTo>
                      <a:pt x="10287000" y="7594600"/>
                    </a:lnTo>
                    <a:lnTo>
                      <a:pt x="10287000" y="7607300"/>
                    </a:lnTo>
                    <a:lnTo>
                      <a:pt x="0" y="7607300"/>
                    </a:lnTo>
                    <a:close/>
                  </a:path>
                </a:pathLst>
              </a:custGeom>
              <a:solidFill>
                <a:srgbClr val="222222">
                  <a:alpha val="24705"/>
                </a:srgbClr>
              </a:solid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0" y="-47625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60 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483908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40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015442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20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50812" y="7546975"/>
              <a:ext cx="225954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0 </a:t>
              </a:r>
            </a:p>
          </p:txBody>
        </p:sp>
        <p:grpSp>
          <p:nvGrpSpPr>
            <p:cNvPr id="16" name="Group 16"/>
            <p:cNvGrpSpPr>
              <a:grpSpLocks noChangeAspect="1"/>
            </p:cNvGrpSpPr>
            <p:nvPr/>
          </p:nvGrpSpPr>
          <p:grpSpPr>
            <a:xfrm>
              <a:off x="376767" y="159173"/>
              <a:ext cx="10287000" cy="7594600"/>
              <a:chOff x="0" y="0"/>
              <a:chExt cx="10287000" cy="75946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965200" y="4277938"/>
                <a:ext cx="2133456" cy="1101499"/>
              </a:xfrm>
              <a:custGeom>
                <a:avLst/>
                <a:gdLst/>
                <a:ahLst/>
                <a:cxnLst/>
                <a:rect l="l" t="t" r="r" b="b"/>
                <a:pathLst>
                  <a:path w="2133456" h="1101499">
                    <a:moveTo>
                      <a:pt x="127000" y="1038282"/>
                    </a:moveTo>
                    <a:cubicBezTo>
                      <a:pt x="126844" y="1003323"/>
                      <a:pt x="98460" y="975065"/>
                      <a:pt x="63500" y="975065"/>
                    </a:cubicBezTo>
                    <a:cubicBezTo>
                      <a:pt x="28540" y="975065"/>
                      <a:pt x="156" y="1003323"/>
                      <a:pt x="0" y="1038282"/>
                    </a:cubicBezTo>
                    <a:cubicBezTo>
                      <a:pt x="156" y="1073241"/>
                      <a:pt x="28540" y="1101499"/>
                      <a:pt x="63500" y="1101499"/>
                    </a:cubicBezTo>
                    <a:cubicBezTo>
                      <a:pt x="98460" y="1101499"/>
                      <a:pt x="126844" y="1073241"/>
                      <a:pt x="127000" y="1038282"/>
                    </a:cubicBezTo>
                    <a:close/>
                    <a:moveTo>
                      <a:pt x="50944" y="1012613"/>
                    </a:moveTo>
                    <a:lnTo>
                      <a:pt x="76056" y="1063951"/>
                    </a:lnTo>
                    <a:lnTo>
                      <a:pt x="2133456" y="51337"/>
                    </a:lnTo>
                    <a:lnTo>
                      <a:pt x="2108344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3022600" y="4240390"/>
                <a:ext cx="2126055" cy="471053"/>
              </a:xfrm>
              <a:custGeom>
                <a:avLst/>
                <a:gdLst/>
                <a:ahLst/>
                <a:cxnLst/>
                <a:rect l="l" t="t" r="r" b="b"/>
                <a:pathLst>
                  <a:path w="2126055" h="471053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7"/>
                    </a:cubicBezTo>
                    <a:close/>
                    <a:moveTo>
                      <a:pt x="68656" y="35111"/>
                    </a:moveTo>
                    <a:lnTo>
                      <a:pt x="58344" y="91323"/>
                    </a:lnTo>
                    <a:lnTo>
                      <a:pt x="2115745" y="471053"/>
                    </a:lnTo>
                    <a:lnTo>
                      <a:pt x="2126055" y="414841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19" name="Freeform 19"/>
              <p:cNvSpPr/>
              <p:nvPr/>
            </p:nvSpPr>
            <p:spPr>
              <a:xfrm>
                <a:off x="5080000" y="3141378"/>
                <a:ext cx="2137804" cy="1605175"/>
              </a:xfrm>
              <a:custGeom>
                <a:avLst/>
                <a:gdLst/>
                <a:ahLst/>
                <a:cxnLst/>
                <a:rect l="l" t="t" r="r" b="b"/>
                <a:pathLst>
                  <a:path w="2137804" h="1605175">
                    <a:moveTo>
                      <a:pt x="127000" y="1541959"/>
                    </a:moveTo>
                    <a:cubicBezTo>
                      <a:pt x="126844" y="1507000"/>
                      <a:pt x="98459" y="1478742"/>
                      <a:pt x="63500" y="1478742"/>
                    </a:cubicBezTo>
                    <a:cubicBezTo>
                      <a:pt x="28541" y="1478742"/>
                      <a:pt x="156" y="1507000"/>
                      <a:pt x="0" y="1541959"/>
                    </a:cubicBezTo>
                    <a:cubicBezTo>
                      <a:pt x="156" y="1576918"/>
                      <a:pt x="28541" y="1605175"/>
                      <a:pt x="63500" y="1605175"/>
                    </a:cubicBezTo>
                    <a:cubicBezTo>
                      <a:pt x="98459" y="1605175"/>
                      <a:pt x="126844" y="1576918"/>
                      <a:pt x="127000" y="1541959"/>
                    </a:cubicBezTo>
                    <a:close/>
                    <a:moveTo>
                      <a:pt x="46596" y="1518920"/>
                    </a:moveTo>
                    <a:lnTo>
                      <a:pt x="80404" y="1564997"/>
                    </a:lnTo>
                    <a:lnTo>
                      <a:pt x="2137804" y="46077"/>
                    </a:lnTo>
                    <a:lnTo>
                      <a:pt x="2103996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7137400" y="2974623"/>
                <a:ext cx="2184400" cy="253010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253010">
                    <a:moveTo>
                      <a:pt x="127000" y="189794"/>
                    </a:moveTo>
                    <a:cubicBezTo>
                      <a:pt x="126843" y="154834"/>
                      <a:pt x="98460" y="126577"/>
                      <a:pt x="63500" y="126577"/>
                    </a:cubicBezTo>
                    <a:cubicBezTo>
                      <a:pt x="28540" y="126577"/>
                      <a:pt x="157" y="154834"/>
                      <a:pt x="0" y="189794"/>
                    </a:cubicBezTo>
                    <a:cubicBezTo>
                      <a:pt x="157" y="224753"/>
                      <a:pt x="28540" y="253010"/>
                      <a:pt x="63500" y="253010"/>
                    </a:cubicBezTo>
                    <a:cubicBezTo>
                      <a:pt x="98460" y="253010"/>
                      <a:pt x="126843" y="224753"/>
                      <a:pt x="127000" y="189794"/>
                    </a:cubicBezTo>
                    <a:close/>
                    <a:moveTo>
                      <a:pt x="61756" y="161272"/>
                    </a:moveTo>
                    <a:lnTo>
                      <a:pt x="65244" y="218315"/>
                    </a:lnTo>
                    <a:lnTo>
                      <a:pt x="2122644" y="91739"/>
                    </a:lnTo>
                    <a:lnTo>
                      <a:pt x="2119156" y="34695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965200" y="2126769"/>
                <a:ext cx="2134677" cy="1227441"/>
              </a:xfrm>
              <a:custGeom>
                <a:avLst/>
                <a:gdLst/>
                <a:ahLst/>
                <a:cxnLst/>
                <a:rect l="l" t="t" r="r" b="b"/>
                <a:pathLst>
                  <a:path w="2134677" h="1227441">
                    <a:moveTo>
                      <a:pt x="127000" y="1164224"/>
                    </a:moveTo>
                    <a:cubicBezTo>
                      <a:pt x="126844" y="1129265"/>
                      <a:pt x="98460" y="1101008"/>
                      <a:pt x="63500" y="1101008"/>
                    </a:cubicBezTo>
                    <a:cubicBezTo>
                      <a:pt x="28540" y="1101008"/>
                      <a:pt x="156" y="1129265"/>
                      <a:pt x="0" y="1164224"/>
                    </a:cubicBezTo>
                    <a:cubicBezTo>
                      <a:pt x="156" y="1199183"/>
                      <a:pt x="28540" y="1227441"/>
                      <a:pt x="63500" y="1227441"/>
                    </a:cubicBezTo>
                    <a:cubicBezTo>
                      <a:pt x="98460" y="1227441"/>
                      <a:pt x="126844" y="1199183"/>
                      <a:pt x="127000" y="1164224"/>
                    </a:cubicBezTo>
                    <a:close/>
                    <a:moveTo>
                      <a:pt x="49723" y="1139190"/>
                    </a:moveTo>
                    <a:lnTo>
                      <a:pt x="77277" y="1189259"/>
                    </a:lnTo>
                    <a:lnTo>
                      <a:pt x="2134677" y="50069"/>
                    </a:lnTo>
                    <a:lnTo>
                      <a:pt x="2107123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3022600" y="2088587"/>
                <a:ext cx="2143021" cy="2612839"/>
              </a:xfrm>
              <a:custGeom>
                <a:avLst/>
                <a:gdLst/>
                <a:ahLst/>
                <a:cxnLst/>
                <a:rect l="l" t="t" r="r" b="b"/>
                <a:pathLst>
                  <a:path w="2143021" h="2612839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6"/>
                    </a:cubicBezTo>
                    <a:close/>
                    <a:moveTo>
                      <a:pt x="85621" y="45128"/>
                    </a:moveTo>
                    <a:lnTo>
                      <a:pt x="41379" y="81305"/>
                    </a:lnTo>
                    <a:lnTo>
                      <a:pt x="2098779" y="2612838"/>
                    </a:lnTo>
                    <a:lnTo>
                      <a:pt x="2143021" y="2576661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5080000" y="3267283"/>
                <a:ext cx="2136848" cy="1479271"/>
              </a:xfrm>
              <a:custGeom>
                <a:avLst/>
                <a:gdLst/>
                <a:ahLst/>
                <a:cxnLst/>
                <a:rect l="l" t="t" r="r" b="b"/>
                <a:pathLst>
                  <a:path w="2136848" h="1479271">
                    <a:moveTo>
                      <a:pt x="127000" y="1416054"/>
                    </a:moveTo>
                    <a:cubicBezTo>
                      <a:pt x="126844" y="1381095"/>
                      <a:pt x="98459" y="1352837"/>
                      <a:pt x="63500" y="1352837"/>
                    </a:cubicBezTo>
                    <a:cubicBezTo>
                      <a:pt x="28541" y="1352837"/>
                      <a:pt x="156" y="1381095"/>
                      <a:pt x="0" y="1416054"/>
                    </a:cubicBezTo>
                    <a:cubicBezTo>
                      <a:pt x="156" y="1451013"/>
                      <a:pt x="28541" y="1479270"/>
                      <a:pt x="63500" y="1479270"/>
                    </a:cubicBezTo>
                    <a:cubicBezTo>
                      <a:pt x="98459" y="1479270"/>
                      <a:pt x="126844" y="1451013"/>
                      <a:pt x="127000" y="1416054"/>
                    </a:cubicBezTo>
                    <a:close/>
                    <a:moveTo>
                      <a:pt x="47552" y="1392343"/>
                    </a:moveTo>
                    <a:lnTo>
                      <a:pt x="79448" y="1439765"/>
                    </a:lnTo>
                    <a:lnTo>
                      <a:pt x="2136848" y="47421"/>
                    </a:lnTo>
                    <a:lnTo>
                      <a:pt x="2104952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7137400" y="696243"/>
                <a:ext cx="2184400" cy="2657967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2657967">
                    <a:moveTo>
                      <a:pt x="127000" y="2594750"/>
                    </a:moveTo>
                    <a:cubicBezTo>
                      <a:pt x="126843" y="2559791"/>
                      <a:pt x="98460" y="2531534"/>
                      <a:pt x="63500" y="2531534"/>
                    </a:cubicBezTo>
                    <a:cubicBezTo>
                      <a:pt x="28540" y="2531534"/>
                      <a:pt x="157" y="2559791"/>
                      <a:pt x="0" y="2594750"/>
                    </a:cubicBezTo>
                    <a:cubicBezTo>
                      <a:pt x="157" y="2629709"/>
                      <a:pt x="28540" y="2657967"/>
                      <a:pt x="63500" y="2657967"/>
                    </a:cubicBezTo>
                    <a:cubicBezTo>
                      <a:pt x="98460" y="2657967"/>
                      <a:pt x="126843" y="2629709"/>
                      <a:pt x="127000" y="2594750"/>
                    </a:cubicBezTo>
                    <a:close/>
                    <a:moveTo>
                      <a:pt x="41379" y="2576661"/>
                    </a:moveTo>
                    <a:lnTo>
                      <a:pt x="85621" y="2612839"/>
                    </a:lnTo>
                    <a:lnTo>
                      <a:pt x="2143021" y="81306"/>
                    </a:lnTo>
                    <a:lnTo>
                      <a:pt x="2098779" y="45128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965200" y="3526058"/>
                <a:ext cx="2143021" cy="2612839"/>
              </a:xfrm>
              <a:custGeom>
                <a:avLst/>
                <a:gdLst/>
                <a:ahLst/>
                <a:cxnLst/>
                <a:rect l="l" t="t" r="r" b="b"/>
                <a:pathLst>
                  <a:path w="2143021" h="2612839">
                    <a:moveTo>
                      <a:pt x="127000" y="2549622"/>
                    </a:moveTo>
                    <a:cubicBezTo>
                      <a:pt x="126844" y="2514663"/>
                      <a:pt x="98460" y="2486405"/>
                      <a:pt x="63500" y="2486405"/>
                    </a:cubicBezTo>
                    <a:cubicBezTo>
                      <a:pt x="28540" y="2486405"/>
                      <a:pt x="156" y="2514663"/>
                      <a:pt x="0" y="2549622"/>
                    </a:cubicBezTo>
                    <a:cubicBezTo>
                      <a:pt x="156" y="2584581"/>
                      <a:pt x="28540" y="2612839"/>
                      <a:pt x="63500" y="2612839"/>
                    </a:cubicBezTo>
                    <a:cubicBezTo>
                      <a:pt x="98460" y="2612839"/>
                      <a:pt x="126844" y="2584581"/>
                      <a:pt x="127000" y="2549622"/>
                    </a:cubicBezTo>
                    <a:close/>
                    <a:moveTo>
                      <a:pt x="41379" y="2531533"/>
                    </a:moveTo>
                    <a:lnTo>
                      <a:pt x="85621" y="2567711"/>
                    </a:lnTo>
                    <a:lnTo>
                      <a:pt x="2143021" y="36177"/>
                    </a:lnTo>
                    <a:lnTo>
                      <a:pt x="2098779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3022600" y="616324"/>
                <a:ext cx="2144188" cy="2991039"/>
              </a:xfrm>
              <a:custGeom>
                <a:avLst/>
                <a:gdLst/>
                <a:ahLst/>
                <a:cxnLst/>
                <a:rect l="l" t="t" r="r" b="b"/>
                <a:pathLst>
                  <a:path w="2144188" h="2991039">
                    <a:moveTo>
                      <a:pt x="127000" y="2927823"/>
                    </a:moveTo>
                    <a:cubicBezTo>
                      <a:pt x="126844" y="2892864"/>
                      <a:pt x="98459" y="2864606"/>
                      <a:pt x="63500" y="2864606"/>
                    </a:cubicBezTo>
                    <a:cubicBezTo>
                      <a:pt x="28541" y="2864606"/>
                      <a:pt x="156" y="2892864"/>
                      <a:pt x="0" y="2927823"/>
                    </a:cubicBezTo>
                    <a:cubicBezTo>
                      <a:pt x="156" y="2962782"/>
                      <a:pt x="28541" y="2991040"/>
                      <a:pt x="63500" y="2991040"/>
                    </a:cubicBezTo>
                    <a:cubicBezTo>
                      <a:pt x="98459" y="2991040"/>
                      <a:pt x="126844" y="2962782"/>
                      <a:pt x="127000" y="2927823"/>
                    </a:cubicBezTo>
                    <a:close/>
                    <a:moveTo>
                      <a:pt x="40212" y="2911263"/>
                    </a:moveTo>
                    <a:lnTo>
                      <a:pt x="86788" y="2944382"/>
                    </a:lnTo>
                    <a:lnTo>
                      <a:pt x="2144188" y="33119"/>
                    </a:lnTo>
                    <a:lnTo>
                      <a:pt x="2097612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5080000" y="569667"/>
                <a:ext cx="2137804" cy="1605175"/>
              </a:xfrm>
              <a:custGeom>
                <a:avLst/>
                <a:gdLst/>
                <a:ahLst/>
                <a:cxnLst/>
                <a:rect l="l" t="t" r="r" b="b"/>
                <a:pathLst>
                  <a:path w="2137804" h="1605175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6"/>
                    </a:cubicBezTo>
                    <a:close/>
                    <a:moveTo>
                      <a:pt x="80404" y="40178"/>
                    </a:moveTo>
                    <a:lnTo>
                      <a:pt x="46596" y="86255"/>
                    </a:lnTo>
                    <a:lnTo>
                      <a:pt x="2103996" y="1605175"/>
                    </a:lnTo>
                    <a:lnTo>
                      <a:pt x="2137804" y="1559098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7137400" y="2088587"/>
                <a:ext cx="2184400" cy="1265623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1265623">
                    <a:moveTo>
                      <a:pt x="127000" y="63216"/>
                    </a:moveTo>
                    <a:cubicBezTo>
                      <a:pt x="126843" y="28257"/>
                      <a:pt x="98460" y="0"/>
                      <a:pt x="63500" y="0"/>
                    </a:cubicBezTo>
                    <a:cubicBezTo>
                      <a:pt x="28540" y="0"/>
                      <a:pt x="157" y="28257"/>
                      <a:pt x="0" y="63216"/>
                    </a:cubicBezTo>
                    <a:cubicBezTo>
                      <a:pt x="157" y="98176"/>
                      <a:pt x="28540" y="126433"/>
                      <a:pt x="63500" y="126433"/>
                    </a:cubicBezTo>
                    <a:cubicBezTo>
                      <a:pt x="98460" y="126433"/>
                      <a:pt x="126843" y="98176"/>
                      <a:pt x="127000" y="63216"/>
                    </a:cubicBezTo>
                    <a:close/>
                    <a:moveTo>
                      <a:pt x="77277" y="38182"/>
                    </a:moveTo>
                    <a:lnTo>
                      <a:pt x="49723" y="88251"/>
                    </a:lnTo>
                    <a:lnTo>
                      <a:pt x="2107123" y="1227441"/>
                    </a:lnTo>
                    <a:lnTo>
                      <a:pt x="2134677" y="1177372"/>
                    </a:lnTo>
                    <a:close/>
                    <a:moveTo>
                      <a:pt x="2184400" y="1202406"/>
                    </a:moveTo>
                    <a:cubicBezTo>
                      <a:pt x="2184243" y="1167447"/>
                      <a:pt x="2155860" y="1139190"/>
                      <a:pt x="2120900" y="1139190"/>
                    </a:cubicBezTo>
                    <a:cubicBezTo>
                      <a:pt x="2085940" y="1139190"/>
                      <a:pt x="2057557" y="1167447"/>
                      <a:pt x="2057400" y="1202406"/>
                    </a:cubicBezTo>
                    <a:cubicBezTo>
                      <a:pt x="2057557" y="1237365"/>
                      <a:pt x="2085940" y="1265623"/>
                      <a:pt x="2120900" y="1265623"/>
                    </a:cubicBezTo>
                    <a:cubicBezTo>
                      <a:pt x="2155860" y="1265623"/>
                      <a:pt x="2184243" y="1237365"/>
                      <a:pt x="2184400" y="1202406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</p:grpSp>
      <p:grpSp>
        <p:nvGrpSpPr>
          <p:cNvPr id="29" name="Group 29"/>
          <p:cNvGrpSpPr/>
          <p:nvPr/>
        </p:nvGrpSpPr>
        <p:grpSpPr>
          <a:xfrm>
            <a:off x="11664242" y="2847375"/>
            <a:ext cx="5595058" cy="4677846"/>
            <a:chOff x="0" y="0"/>
            <a:chExt cx="7460077" cy="6237127"/>
          </a:xfrm>
        </p:grpSpPr>
        <p:sp>
          <p:nvSpPr>
            <p:cNvPr id="30" name="TextBox 30"/>
            <p:cNvSpPr txBox="1"/>
            <p:nvPr/>
          </p:nvSpPr>
          <p:spPr>
            <a:xfrm>
              <a:off x="0" y="133350"/>
              <a:ext cx="746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THE FUTURE OF GAMING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3170370"/>
              <a:ext cx="7180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GROWING POPULARITY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4160042"/>
              <a:ext cx="7460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that can be demonstrations, reports, and more.</a:t>
              </a: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25200" y="-666750"/>
            <a:ext cx="7734300" cy="116205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3" name="Group 3"/>
          <p:cNvGrpSpPr/>
          <p:nvPr/>
        </p:nvGrpSpPr>
        <p:grpSpPr>
          <a:xfrm>
            <a:off x="11449553" y="-133350"/>
            <a:ext cx="6819900" cy="10553700"/>
            <a:chOff x="0" y="0"/>
            <a:chExt cx="9093200" cy="140716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0"/>
              <a:ext cx="9093200" cy="4351867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4859867"/>
              <a:ext cx="9093200" cy="4351867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9719733"/>
              <a:ext cx="9093200" cy="4351867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028700" y="1333500"/>
            <a:ext cx="6128455" cy="1838269"/>
            <a:chOff x="0" y="0"/>
            <a:chExt cx="8171273" cy="2451025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0"/>
              <a:ext cx="81712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MEET THE TEAM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725431"/>
              <a:ext cx="77394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BEHIND KYOBI X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686800" y="1333500"/>
            <a:ext cx="1805940" cy="180594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3240332" y="5048250"/>
            <a:ext cx="7252408" cy="4210050"/>
            <a:chOff x="0" y="0"/>
            <a:chExt cx="9669877" cy="5613400"/>
          </a:xfrm>
        </p:grpSpPr>
        <p:sp>
          <p:nvSpPr>
            <p:cNvPr id="13" name="TextBox 13"/>
            <p:cNvSpPr txBox="1"/>
            <p:nvPr/>
          </p:nvSpPr>
          <p:spPr>
            <a:xfrm>
              <a:off x="304800" y="2043524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BELINDA CARLISLE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811640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Lead Designer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04800" y="4190599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LEENA MARICK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958715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Senior Programmer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04800" y="-66675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BRAEDEN JEFFRIES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01441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President and CEO</a:t>
              </a: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94288"/>
            <a:ext cx="16138186" cy="7115304"/>
            <a:chOff x="0" y="0"/>
            <a:chExt cx="2987780" cy="13173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87780" cy="1317308"/>
            </a:xfrm>
            <a:custGeom>
              <a:avLst/>
              <a:gdLst/>
              <a:ahLst/>
              <a:cxnLst/>
              <a:rect l="l" t="t" r="r" b="b"/>
              <a:pathLst>
                <a:path w="2987780" h="1317308">
                  <a:moveTo>
                    <a:pt x="0" y="0"/>
                  </a:moveTo>
                  <a:lnTo>
                    <a:pt x="0" y="1317308"/>
                  </a:lnTo>
                  <a:lnTo>
                    <a:pt x="2987780" y="1317308"/>
                  </a:lnTo>
                  <a:lnTo>
                    <a:pt x="2987780" y="0"/>
                  </a:lnTo>
                  <a:lnTo>
                    <a:pt x="0" y="0"/>
                  </a:lnTo>
                  <a:close/>
                  <a:moveTo>
                    <a:pt x="2926820" y="1256348"/>
                  </a:moveTo>
                  <a:lnTo>
                    <a:pt x="59690" y="1256348"/>
                  </a:lnTo>
                  <a:lnTo>
                    <a:pt x="59690" y="59690"/>
                  </a:lnTo>
                  <a:lnTo>
                    <a:pt x="2926820" y="59690"/>
                  </a:lnTo>
                  <a:lnTo>
                    <a:pt x="2926820" y="1256348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5058788" y="1920192"/>
            <a:ext cx="8170425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>
                <a:solidFill>
                  <a:srgbClr val="1AAEA6"/>
                </a:solidFill>
                <a:latin typeface="Glacial Indifference Bold"/>
              </a:rPr>
              <a:t>Reach Us Here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31434" y="3857710"/>
            <a:ext cx="2623113" cy="26231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832444" y="3857710"/>
            <a:ext cx="2623113" cy="262311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433453" y="3857710"/>
            <a:ext cx="2623113" cy="2623113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2700373" y="6896701"/>
            <a:ext cx="3685235" cy="1417115"/>
            <a:chOff x="0" y="0"/>
            <a:chExt cx="4913647" cy="1889487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FACEBOOK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01382" y="6896701"/>
            <a:ext cx="3685235" cy="1417115"/>
            <a:chOff x="0" y="0"/>
            <a:chExt cx="4913647" cy="188948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TWITTER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902392" y="6896701"/>
            <a:ext cx="3685235" cy="1417115"/>
            <a:chOff x="0" y="0"/>
            <a:chExt cx="4913647" cy="188948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INSTAGRAM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74064" y="1071498"/>
            <a:ext cx="10670836" cy="8144004"/>
            <a:chOff x="0" y="0"/>
            <a:chExt cx="1975570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75570" cy="1507759"/>
            </a:xfrm>
            <a:custGeom>
              <a:avLst/>
              <a:gdLst/>
              <a:ahLst/>
              <a:cxnLst/>
              <a:rect l="l" t="t" r="r" b="b"/>
              <a:pathLst>
                <a:path w="1975570" h="1507759">
                  <a:moveTo>
                    <a:pt x="0" y="0"/>
                  </a:moveTo>
                  <a:lnTo>
                    <a:pt x="0" y="1507759"/>
                  </a:lnTo>
                  <a:lnTo>
                    <a:pt x="1975570" y="1507759"/>
                  </a:lnTo>
                  <a:lnTo>
                    <a:pt x="1975570" y="0"/>
                  </a:lnTo>
                  <a:lnTo>
                    <a:pt x="0" y="0"/>
                  </a:lnTo>
                  <a:close/>
                  <a:moveTo>
                    <a:pt x="1914610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1914610" y="59690"/>
                  </a:lnTo>
                  <a:lnTo>
                    <a:pt x="1914610" y="1446799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943100" y="1978572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430506" y="2681287"/>
            <a:ext cx="6642808" cy="4585795"/>
            <a:chOff x="0" y="0"/>
            <a:chExt cx="8857077" cy="6114393"/>
          </a:xfrm>
        </p:grpSpPr>
        <p:sp>
          <p:nvSpPr>
            <p:cNvPr id="7" name="TextBox 7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MAILING ADDRESS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845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123 Anywhere St., Any City, State, Country 12345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676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EMAIL ADDRESS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27708"/>
              <a:ext cx="88570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hello@reallygreatsite.com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708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PHONE NUMBER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459708"/>
              <a:ext cx="88570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(123) 456 7890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17435" y="3501566"/>
            <a:ext cx="4642555" cy="2945238"/>
            <a:chOff x="0" y="0"/>
            <a:chExt cx="6190073" cy="3926984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33350"/>
              <a:ext cx="619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GET IN TOUCH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507998" y="3201391"/>
              <a:ext cx="5174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FOR CONCERNS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09" y="4117577"/>
            <a:ext cx="46425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ETAT D’UN</a:t>
            </a:r>
            <a:b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</a:b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COMPOSANT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247905" y="2267197"/>
            <a:ext cx="8372567" cy="5514871"/>
            <a:chOff x="0" y="-66675"/>
            <a:chExt cx="8857077" cy="3877596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7460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DATA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84508"/>
              <a:ext cx="8857077" cy="7619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Les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qui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doivent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être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présentées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par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ce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endParaRPr kumimoji="0" lang="en-US" sz="44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676525"/>
              <a:ext cx="7460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UI-STATE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427708"/>
              <a:ext cx="8857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L’état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visual du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endParaRPr kumimoji="0" lang="en-US" sz="44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0440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Données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4D6F0-0DCA-4EB2-8451-D3A0452995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939"/>
          <a:stretch/>
        </p:blipFill>
        <p:spPr>
          <a:xfrm>
            <a:off x="1962304" y="3086100"/>
            <a:ext cx="14363393" cy="2819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5968EA-DE1A-4C87-A962-DD8726FF2F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182"/>
          <a:stretch/>
        </p:blipFill>
        <p:spPr>
          <a:xfrm>
            <a:off x="1962302" y="5905501"/>
            <a:ext cx="14363393" cy="160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34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Données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4D6F0-0DCA-4EB2-8451-D3A045299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304" y="3086100"/>
            <a:ext cx="14363393" cy="502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55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État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visuel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582B1-0D3B-4109-887D-A748A54DB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41" y="3924300"/>
            <a:ext cx="8132119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536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115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React Developer Tools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16" b="0" i="0" u="none" strike="noStrike" kern="1200" cap="none" spc="221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9104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5209</TotalTime>
  <Words>1255</Words>
  <Application>Microsoft Office PowerPoint</Application>
  <PresentationFormat>Custom</PresentationFormat>
  <Paragraphs>229</Paragraphs>
  <Slides>45</Slides>
  <Notes>10</Notes>
  <HiddenSlides>22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Calibri</vt:lpstr>
      <vt:lpstr>Arimo</vt:lpstr>
      <vt:lpstr>Arial</vt:lpstr>
      <vt:lpstr>Glacial Indifference Bold</vt:lpstr>
      <vt:lpstr>VT323</vt:lpstr>
      <vt:lpstr>Glacial Indifference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Pink and Blue Gaming Experience Presentation</dc:title>
  <dc:creator>Renaud Dumont</dc:creator>
  <cp:lastModifiedBy>Renaud Dumont</cp:lastModifiedBy>
  <cp:revision>35</cp:revision>
  <dcterms:created xsi:type="dcterms:W3CDTF">2006-08-16T00:00:00Z</dcterms:created>
  <dcterms:modified xsi:type="dcterms:W3CDTF">2020-02-01T16:56:41Z</dcterms:modified>
  <dc:identifier>DADx7i6UvW8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essionCode">
    <vt:lpwstr/>
  </property>
  <property fmtid="{D5CDD505-2E9C-101B-9397-08002B2CF9AE}" pid="3" name="SessionId">
    <vt:lpwstr>-1</vt:lpwstr>
  </property>
  <property fmtid="{D5CDD505-2E9C-101B-9397-08002B2CF9AE}" pid="4" name="ProjectId">
    <vt:lpwstr>-1</vt:lpwstr>
  </property>
</Properties>
</file>

<file path=docProps/thumbnail.jpeg>
</file>